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6" r:id="rId3"/>
    <p:sldId id="273" r:id="rId4"/>
    <p:sldId id="272" r:id="rId5"/>
    <p:sldId id="274" r:id="rId6"/>
    <p:sldId id="265" r:id="rId7"/>
    <p:sldId id="267" r:id="rId8"/>
    <p:sldId id="261" r:id="rId9"/>
    <p:sldId id="260" r:id="rId10"/>
    <p:sldId id="266" r:id="rId11"/>
    <p:sldId id="269" r:id="rId12"/>
    <p:sldId id="268" r:id="rId13"/>
    <p:sldId id="257" r:id="rId14"/>
    <p:sldId id="282" r:id="rId15"/>
    <p:sldId id="263" r:id="rId16"/>
    <p:sldId id="275" r:id="rId17"/>
    <p:sldId id="283" r:id="rId18"/>
    <p:sldId id="280" r:id="rId19"/>
    <p:sldId id="278" r:id="rId20"/>
    <p:sldId id="279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c4daa91bda357b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B692"/>
    <a:srgbClr val="082A4F"/>
    <a:srgbClr val="0613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 snapToGrid="0">
      <p:cViewPr varScale="1">
        <p:scale>
          <a:sx n="78" d="100"/>
          <a:sy n="78" d="100"/>
        </p:scale>
        <p:origin x="67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1-06T18:48:45.067" idx="1">
    <p:pos x="4329" y="23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6CC2-0769-444C-983D-8EDEB6265D4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81D64-88D4-443B-B53A-2DF6CD86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200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6CC2-0769-444C-983D-8EDEB6265D4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81D64-88D4-443B-B53A-2DF6CD86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967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6CC2-0769-444C-983D-8EDEB6265D4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81D64-88D4-443B-B53A-2DF6CD86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8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6CC2-0769-444C-983D-8EDEB6265D4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81D64-88D4-443B-B53A-2DF6CD86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96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6CC2-0769-444C-983D-8EDEB6265D4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81D64-88D4-443B-B53A-2DF6CD86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15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6CC2-0769-444C-983D-8EDEB6265D4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81D64-88D4-443B-B53A-2DF6CD86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6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6CC2-0769-444C-983D-8EDEB6265D4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81D64-88D4-443B-B53A-2DF6CD86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023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6CC2-0769-444C-983D-8EDEB6265D4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81D64-88D4-443B-B53A-2DF6CD86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64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6CC2-0769-444C-983D-8EDEB6265D4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81D64-88D4-443B-B53A-2DF6CD86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653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6CC2-0769-444C-983D-8EDEB6265D4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81D64-88D4-443B-B53A-2DF6CD86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96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26CC2-0769-444C-983D-8EDEB6265D4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981D64-88D4-443B-B53A-2DF6CD86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895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26CC2-0769-444C-983D-8EDEB6265D45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81D64-88D4-443B-B53A-2DF6CD863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31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maystrenko.biz/gallery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413" y="2163455"/>
            <a:ext cx="10515600" cy="1325563"/>
          </a:xfrm>
        </p:spPr>
        <p:txBody>
          <a:bodyPr/>
          <a:lstStyle/>
          <a:p>
            <a:pPr algn="ctr"/>
            <a:r>
              <a:rPr lang="ru-RU" b="1" smtClean="0"/>
              <a:t>Прототип (тз)</a:t>
            </a:r>
            <a:br>
              <a:rPr lang="ru-RU" b="1" smtClean="0"/>
            </a:br>
            <a:r>
              <a:rPr lang="en-US" smtClean="0"/>
              <a:t>https://maystrenko.biz/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95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765" y="1"/>
            <a:ext cx="10169236" cy="68349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2013527" cy="665018"/>
          </a:xfrm>
          <a:prstGeom prst="rect">
            <a:avLst/>
          </a:prstGeom>
          <a:solidFill>
            <a:srgbClr val="D0B6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Новый Лого </a:t>
            </a: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071101" y="51460"/>
            <a:ext cx="2595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smtClean="0">
                <a:solidFill>
                  <a:schemeClr val="bg1"/>
                </a:solidFill>
              </a:rPr>
              <a:t>+38</a:t>
            </a:r>
            <a:r>
              <a:rPr lang="en-US" sz="1600" smtClean="0">
                <a:solidFill>
                  <a:schemeClr val="bg1"/>
                </a:solidFill>
              </a:rPr>
              <a:t>0504571673</a:t>
            </a:r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904" y="1613824"/>
            <a:ext cx="129498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082A4F"/>
                </a:solidFill>
              </a:rPr>
              <a:t>Майстренко Виталий</a:t>
            </a:r>
            <a:r>
              <a:rPr lang="ru-RU" sz="2400" b="1">
                <a:solidFill>
                  <a:srgbClr val="082A4F"/>
                </a:solidFill>
              </a:rPr>
              <a:t> </a:t>
            </a:r>
            <a:r>
              <a:rPr lang="ru-RU" sz="2400" b="1" smtClean="0">
                <a:solidFill>
                  <a:srgbClr val="082A4F"/>
                </a:solidFill>
              </a:rPr>
              <a:t>- Бизнес тренер,</a:t>
            </a:r>
          </a:p>
          <a:p>
            <a:r>
              <a:rPr lang="ru-RU" sz="2400" b="1" smtClean="0">
                <a:solidFill>
                  <a:srgbClr val="082A4F"/>
                </a:solidFill>
              </a:rPr>
              <a:t>консультант </a:t>
            </a:r>
            <a:r>
              <a:rPr lang="ru-RU" sz="2400" b="1">
                <a:solidFill>
                  <a:srgbClr val="082A4F"/>
                </a:solidFill>
              </a:rPr>
              <a:t>по управлению, фасилитатор</a:t>
            </a:r>
          </a:p>
          <a:p>
            <a:endParaRPr lang="en-US" sz="2400" b="1">
              <a:solidFill>
                <a:srgbClr val="082A4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5904" y="2824771"/>
            <a:ext cx="11269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Сопровождаю организации на пути выхода из кризисных </a:t>
            </a:r>
          </a:p>
          <a:p>
            <a:r>
              <a:rPr lang="ru-RU">
                <a:solidFill>
                  <a:srgbClr val="D0B692"/>
                </a:solidFill>
                <a:latin typeface="Ubuntu"/>
              </a:rPr>
              <a:t>с</a:t>
            </a:r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итуаций и помогаю перейти на новый уровень развития</a:t>
            </a:r>
            <a:endParaRPr lang="en-US">
              <a:solidFill>
                <a:srgbClr val="D0B692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641" y="1114425"/>
            <a:ext cx="4404360" cy="502729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" y="6141720"/>
            <a:ext cx="12192000" cy="716280"/>
          </a:xfrm>
          <a:prstGeom prst="rect">
            <a:avLst/>
          </a:prstGeom>
          <a:ln>
            <a:solidFill>
              <a:srgbClr val="082A4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935183" y="6366971"/>
            <a:ext cx="1234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smtClean="0">
                <a:solidFill>
                  <a:srgbClr val="082A4F"/>
                </a:solidFill>
                <a:effectLst/>
                <a:latin typeface="Ubuntu"/>
              </a:rPr>
              <a:t>Все мои услуги  доступны офлайн с соблюдением правил безопасности или в онлайн формате </a:t>
            </a:r>
            <a:endParaRPr lang="en-US">
              <a:solidFill>
                <a:srgbClr val="082A4F"/>
              </a:solidFill>
            </a:endParaRPr>
          </a:p>
        </p:txBody>
      </p:sp>
      <p:pic>
        <p:nvPicPr>
          <p:cNvPr id="14" name="Picture 6" descr="Восклицательный знак – Бесплатные иконки: знаки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17" y="6301358"/>
            <a:ext cx="472887" cy="47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2013527" y="5108851"/>
            <a:ext cx="3048000" cy="508000"/>
          </a:xfrm>
          <a:prstGeom prst="roundRect">
            <a:avLst>
              <a:gd name="adj" fmla="val 50000"/>
            </a:avLst>
          </a:prstGeom>
          <a:solidFill>
            <a:srgbClr val="D0B69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>
                <a:solidFill>
                  <a:schemeClr val="bg1"/>
                </a:solidFill>
              </a:rPr>
              <a:t>Бесплатный экспресс аудит 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00441" y="-21995"/>
            <a:ext cx="2595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mtClean="0">
                <a:solidFill>
                  <a:schemeClr val="bg1"/>
                </a:solidFill>
              </a:rPr>
              <a:t>Контакты 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652599" y="30842"/>
            <a:ext cx="62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UA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 rot="10800000">
            <a:off x="12049531" y="203199"/>
            <a:ext cx="71349" cy="57894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Прямоугольник 19"/>
          <p:cNvSpPr/>
          <p:nvPr/>
        </p:nvSpPr>
        <p:spPr>
          <a:xfrm>
            <a:off x="4876800" y="640632"/>
            <a:ext cx="28009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smtClean="0">
                <a:solidFill>
                  <a:srgbClr val="FF0000"/>
                </a:solidFill>
              </a:rPr>
              <a:t>Меню остается на месте при скролинге </a:t>
            </a:r>
            <a:endParaRPr lang="en-US" sz="120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37423" y="5703602"/>
            <a:ext cx="27932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smtClean="0">
                <a:solidFill>
                  <a:srgbClr val="FF0000"/>
                </a:solidFill>
              </a:rPr>
              <a:t>Открывается форма –имя* и  телефон* </a:t>
            </a:r>
            <a:endParaRPr lang="en-US" sz="12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103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451272" y="-36944"/>
            <a:ext cx="2595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mtClean="0">
                <a:solidFill>
                  <a:schemeClr val="bg1"/>
                </a:solidFill>
              </a:rPr>
              <a:t>Фотогалерея    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34940" y="-36944"/>
            <a:ext cx="785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smtClean="0">
                <a:solidFill>
                  <a:srgbClr val="D0B692"/>
                </a:solidFill>
              </a:rPr>
              <a:t>Тренинги</a:t>
            </a:r>
            <a:endParaRPr lang="en-US" sz="3200" b="1">
              <a:solidFill>
                <a:srgbClr val="D0B69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94520" y="4102117"/>
            <a:ext cx="3078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>
                <a:solidFill>
                  <a:schemeClr val="bg1"/>
                </a:solidFill>
              </a:rPr>
              <a:t>Фасилитация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997171"/>
            <a:ext cx="4328160" cy="597526"/>
          </a:xfrm>
          <a:prstGeom prst="rect">
            <a:avLst/>
          </a:prstGeom>
          <a:solidFill>
            <a:srgbClr val="D0B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smtClean="0">
                <a:solidFill>
                  <a:schemeClr val="bg1"/>
                </a:solidFill>
              </a:rPr>
              <a:t>Рост продаж 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28160" y="1997170"/>
            <a:ext cx="3972560" cy="597527"/>
          </a:xfrm>
          <a:prstGeom prst="rect">
            <a:avLst/>
          </a:prstGeom>
          <a:solidFill>
            <a:schemeClr val="bg1"/>
          </a:solidFill>
          <a:ln>
            <a:solidFill>
              <a:srgbClr val="D0B6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smtClean="0">
                <a:solidFill>
                  <a:srgbClr val="D0B692"/>
                </a:solidFill>
              </a:rPr>
              <a:t>Управление. Лидерство </a:t>
            </a:r>
            <a:endParaRPr lang="en-US" sz="2400" b="1">
              <a:solidFill>
                <a:srgbClr val="D0B69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300720" y="1997170"/>
            <a:ext cx="3891280" cy="597527"/>
          </a:xfrm>
          <a:prstGeom prst="rect">
            <a:avLst/>
          </a:prstGeom>
          <a:solidFill>
            <a:schemeClr val="bg1"/>
          </a:solidFill>
          <a:ln>
            <a:solidFill>
              <a:srgbClr val="D0B6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smtClean="0">
                <a:solidFill>
                  <a:srgbClr val="D0B692"/>
                </a:solidFill>
              </a:rPr>
              <a:t>Переговоры</a:t>
            </a:r>
            <a:endParaRPr lang="en-US" sz="2400" b="1">
              <a:solidFill>
                <a:srgbClr val="D0B69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2720" y="2947621"/>
            <a:ext cx="4013200" cy="18935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164408" y="4676010"/>
            <a:ext cx="4036350" cy="1759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cap="all" smtClean="0">
              <a:solidFill>
                <a:srgbClr val="082A4F"/>
              </a:solidFill>
            </a:endParaRPr>
          </a:p>
          <a:p>
            <a:pPr algn="ctr"/>
            <a:r>
              <a:rPr lang="ru-RU" sz="2000" b="1" cap="all" smtClean="0">
                <a:solidFill>
                  <a:srgbClr val="082A4F"/>
                </a:solidFill>
              </a:rPr>
              <a:t>РОСТ </a:t>
            </a:r>
            <a:r>
              <a:rPr lang="en-US" sz="2000" b="1" cap="all">
                <a:solidFill>
                  <a:srgbClr val="082A4F"/>
                </a:solidFill>
              </a:rPr>
              <a:t>B2B </a:t>
            </a:r>
            <a:r>
              <a:rPr lang="ru-RU" sz="2000" b="1" cap="all" smtClean="0">
                <a:solidFill>
                  <a:srgbClr val="082A4F"/>
                </a:solidFill>
              </a:rPr>
              <a:t>ПРОДАЖ</a:t>
            </a:r>
          </a:p>
          <a:p>
            <a:pPr algn="ctr"/>
            <a:endParaRPr lang="ru-RU" sz="2000" b="1" cap="all" smtClean="0">
              <a:solidFill>
                <a:srgbClr val="082A4F"/>
              </a:solidFill>
            </a:endParaRPr>
          </a:p>
          <a:p>
            <a:pPr algn="ctr"/>
            <a:endParaRPr lang="ru-RU" sz="2000" b="1" cap="all">
              <a:solidFill>
                <a:srgbClr val="082A4F"/>
              </a:solidFill>
            </a:endParaRPr>
          </a:p>
          <a:p>
            <a:pPr algn="ctr"/>
            <a:endParaRPr lang="ru-RU" sz="2000" b="1" cap="all">
              <a:solidFill>
                <a:srgbClr val="082A4F"/>
              </a:solidFill>
            </a:endParaRPr>
          </a:p>
          <a:p>
            <a:pPr algn="ctr"/>
            <a:endParaRPr lang="ru-RU" sz="2000" b="1" smtClean="0">
              <a:solidFill>
                <a:srgbClr val="082A4F"/>
              </a:solidFill>
            </a:endParaRPr>
          </a:p>
          <a:p>
            <a:pPr algn="ctr"/>
            <a:endParaRPr lang="ru-RU" sz="2000" b="1">
              <a:solidFill>
                <a:srgbClr val="082A4F"/>
              </a:solidFill>
            </a:endParaRPr>
          </a:p>
          <a:p>
            <a:pPr algn="ctr"/>
            <a:endParaRPr lang="en-US" sz="2000" b="1">
              <a:solidFill>
                <a:srgbClr val="082A4F"/>
              </a:solidFill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 flipV="1">
            <a:off x="1798320" y="2566622"/>
            <a:ext cx="594360" cy="172720"/>
          </a:xfrm>
          <a:prstGeom prst="triangle">
            <a:avLst/>
          </a:prstGeom>
          <a:solidFill>
            <a:srgbClr val="D0B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Прямоугольник 27"/>
          <p:cNvSpPr/>
          <p:nvPr/>
        </p:nvSpPr>
        <p:spPr>
          <a:xfrm>
            <a:off x="-3989428" y="-20502"/>
            <a:ext cx="45992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smtClean="0">
                <a:solidFill>
                  <a:srgbClr val="FF0000"/>
                </a:solidFill>
              </a:rPr>
              <a:t>Остальные фото  тут взять </a:t>
            </a:r>
            <a:r>
              <a:rPr lang="en-US" sz="1400" smtClean="0">
                <a:solidFill>
                  <a:srgbClr val="FF0000"/>
                </a:solidFill>
              </a:rPr>
              <a:t>  </a:t>
            </a:r>
            <a:r>
              <a:rPr lang="en-US" sz="1400" smtClean="0">
                <a:solidFill>
                  <a:srgbClr val="FF0000"/>
                </a:solidFill>
                <a:hlinkClick r:id="rId2"/>
              </a:rPr>
              <a:t>https://maystrenko.biz/gallery/</a:t>
            </a:r>
            <a:endParaRPr lang="ru-RU" sz="1400" smtClean="0">
              <a:solidFill>
                <a:srgbClr val="FF0000"/>
              </a:solidFill>
            </a:endParaRPr>
          </a:p>
          <a:p>
            <a:r>
              <a:rPr lang="ru-RU" sz="1400" smtClean="0">
                <a:solidFill>
                  <a:srgbClr val="FF0000"/>
                </a:solidFill>
              </a:rPr>
              <a:t>Список услуг и разделов см.в меню </a:t>
            </a:r>
            <a:r>
              <a:rPr lang="en-US" sz="1400" smtClean="0">
                <a:solidFill>
                  <a:srgbClr val="FF0000"/>
                </a:solidFill>
                <a:hlinkClick r:id="rId2"/>
              </a:rPr>
              <a:t>https://maystrenko.biz</a:t>
            </a:r>
            <a:endParaRPr lang="en-US" sz="1400">
              <a:solidFill>
                <a:srgbClr val="FF0000"/>
              </a:solidFill>
            </a:endParaRPr>
          </a:p>
        </p:txBody>
      </p:sp>
      <p:pic>
        <p:nvPicPr>
          <p:cNvPr id="14340" name="Picture 4" descr="biznes-treningi-ot-maystrenko-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09" y="2816277"/>
            <a:ext cx="4029422" cy="1847315"/>
          </a:xfrm>
          <a:prstGeom prst="rect">
            <a:avLst/>
          </a:prstGeom>
          <a:noFill/>
          <a:ln>
            <a:solidFill>
              <a:srgbClr val="082A4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19680" y="5076166"/>
            <a:ext cx="3532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mtClean="0"/>
              <a:t>Увеличение конверсии сделок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mtClean="0"/>
              <a:t>Увеличение среднего чека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mtClean="0"/>
              <a:t>Снижение оттока клиентов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336472" y="2960039"/>
            <a:ext cx="4013200" cy="18935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Прямоугольник 34"/>
          <p:cNvSpPr/>
          <p:nvPr/>
        </p:nvSpPr>
        <p:spPr>
          <a:xfrm>
            <a:off x="4328160" y="4688428"/>
            <a:ext cx="4036350" cy="1759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cap="all" smtClean="0">
              <a:solidFill>
                <a:srgbClr val="082A4F"/>
              </a:solidFill>
            </a:endParaRPr>
          </a:p>
          <a:p>
            <a:pPr algn="ctr"/>
            <a:r>
              <a:rPr lang="ru-RU" sz="2000" b="1" cap="all" smtClean="0">
                <a:solidFill>
                  <a:srgbClr val="082A4F"/>
                </a:solidFill>
              </a:rPr>
              <a:t>РОСТ </a:t>
            </a:r>
            <a:r>
              <a:rPr lang="en-US" sz="2000" b="1" cap="all">
                <a:solidFill>
                  <a:srgbClr val="082A4F"/>
                </a:solidFill>
              </a:rPr>
              <a:t>B2B </a:t>
            </a:r>
            <a:r>
              <a:rPr lang="ru-RU" sz="2000" b="1" cap="all" smtClean="0">
                <a:solidFill>
                  <a:srgbClr val="082A4F"/>
                </a:solidFill>
              </a:rPr>
              <a:t>ПРОДАЖ</a:t>
            </a:r>
          </a:p>
          <a:p>
            <a:pPr algn="ctr"/>
            <a:endParaRPr lang="ru-RU" sz="2000" b="1" cap="all" smtClean="0">
              <a:solidFill>
                <a:srgbClr val="082A4F"/>
              </a:solidFill>
            </a:endParaRPr>
          </a:p>
          <a:p>
            <a:pPr algn="ctr"/>
            <a:endParaRPr lang="ru-RU" sz="2000" b="1" cap="all">
              <a:solidFill>
                <a:srgbClr val="082A4F"/>
              </a:solidFill>
            </a:endParaRPr>
          </a:p>
          <a:p>
            <a:pPr algn="ctr"/>
            <a:endParaRPr lang="ru-RU" sz="2000" b="1" cap="all">
              <a:solidFill>
                <a:srgbClr val="082A4F"/>
              </a:solidFill>
            </a:endParaRPr>
          </a:p>
          <a:p>
            <a:pPr algn="ctr"/>
            <a:endParaRPr lang="ru-RU" sz="2000" b="1" smtClean="0">
              <a:solidFill>
                <a:srgbClr val="082A4F"/>
              </a:solidFill>
            </a:endParaRPr>
          </a:p>
          <a:p>
            <a:pPr algn="ctr"/>
            <a:endParaRPr lang="ru-RU" sz="2000" b="1">
              <a:solidFill>
                <a:srgbClr val="082A4F"/>
              </a:solidFill>
            </a:endParaRPr>
          </a:p>
          <a:p>
            <a:pPr algn="ctr"/>
            <a:endParaRPr lang="en-US" sz="2000" b="1">
              <a:solidFill>
                <a:srgbClr val="082A4F"/>
              </a:solidFill>
            </a:endParaRPr>
          </a:p>
        </p:txBody>
      </p:sp>
      <p:pic>
        <p:nvPicPr>
          <p:cNvPr id="36" name="Picture 4" descr="biznes-treningi-ot-maystrenko-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161" y="2828695"/>
            <a:ext cx="4029422" cy="185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4683432" y="5088584"/>
            <a:ext cx="3532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mtClean="0"/>
              <a:t>Увеличение конверсии сделок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mtClean="0"/>
              <a:t>Увеличение среднего чека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mtClean="0"/>
              <a:t>Снижение оттока клиентов 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8579255" y="2960039"/>
            <a:ext cx="3521939" cy="18935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Прямоугольник 39"/>
          <p:cNvSpPr/>
          <p:nvPr/>
        </p:nvSpPr>
        <p:spPr>
          <a:xfrm>
            <a:off x="8570943" y="4688428"/>
            <a:ext cx="3530251" cy="17595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cap="all" smtClean="0">
              <a:solidFill>
                <a:srgbClr val="082A4F"/>
              </a:solidFill>
            </a:endParaRPr>
          </a:p>
          <a:p>
            <a:pPr algn="ctr"/>
            <a:r>
              <a:rPr lang="ru-RU" sz="2000" b="1" cap="all" smtClean="0">
                <a:solidFill>
                  <a:srgbClr val="082A4F"/>
                </a:solidFill>
              </a:rPr>
              <a:t>РОСТ </a:t>
            </a:r>
            <a:r>
              <a:rPr lang="en-US" sz="2000" b="1" cap="all">
                <a:solidFill>
                  <a:srgbClr val="082A4F"/>
                </a:solidFill>
              </a:rPr>
              <a:t>B2B </a:t>
            </a:r>
            <a:r>
              <a:rPr lang="ru-RU" sz="2000" b="1" cap="all" smtClean="0">
                <a:solidFill>
                  <a:srgbClr val="082A4F"/>
                </a:solidFill>
              </a:rPr>
              <a:t>ПРОДАЖ</a:t>
            </a:r>
          </a:p>
          <a:p>
            <a:pPr algn="ctr"/>
            <a:endParaRPr lang="ru-RU" sz="2000" b="1" cap="all" smtClean="0">
              <a:solidFill>
                <a:srgbClr val="082A4F"/>
              </a:solidFill>
            </a:endParaRPr>
          </a:p>
          <a:p>
            <a:pPr algn="ctr"/>
            <a:endParaRPr lang="ru-RU" sz="2000" b="1" cap="all">
              <a:solidFill>
                <a:srgbClr val="082A4F"/>
              </a:solidFill>
            </a:endParaRPr>
          </a:p>
          <a:p>
            <a:pPr algn="ctr"/>
            <a:endParaRPr lang="ru-RU" sz="2000" b="1" cap="all">
              <a:solidFill>
                <a:srgbClr val="082A4F"/>
              </a:solidFill>
            </a:endParaRPr>
          </a:p>
          <a:p>
            <a:pPr algn="ctr"/>
            <a:endParaRPr lang="ru-RU" sz="2000" b="1" smtClean="0">
              <a:solidFill>
                <a:srgbClr val="082A4F"/>
              </a:solidFill>
            </a:endParaRPr>
          </a:p>
          <a:p>
            <a:pPr algn="ctr"/>
            <a:endParaRPr lang="ru-RU" sz="2000" b="1">
              <a:solidFill>
                <a:srgbClr val="082A4F"/>
              </a:solidFill>
            </a:endParaRPr>
          </a:p>
          <a:p>
            <a:pPr algn="ctr"/>
            <a:endParaRPr lang="en-US" sz="2000" b="1">
              <a:solidFill>
                <a:srgbClr val="082A4F"/>
              </a:solidFill>
            </a:endParaRPr>
          </a:p>
        </p:txBody>
      </p:sp>
      <p:pic>
        <p:nvPicPr>
          <p:cNvPr id="41" name="Picture 4" descr="biznes-treningi-ot-maystrenko-0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944" y="2828695"/>
            <a:ext cx="3536175" cy="1847315"/>
          </a:xfrm>
          <a:prstGeom prst="rect">
            <a:avLst/>
          </a:prstGeom>
          <a:noFill/>
          <a:ln>
            <a:solidFill>
              <a:srgbClr val="082A4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8594093" y="5088584"/>
            <a:ext cx="35979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mtClean="0"/>
              <a:t>Увеличение конверсии сделок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mtClean="0"/>
              <a:t>Увеличение среднего чека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mtClean="0"/>
              <a:t>Снижение оттока клиентов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88847" y="6548161"/>
            <a:ext cx="1314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>
                <a:solidFill>
                  <a:srgbClr val="FF0000"/>
                </a:solidFill>
              </a:rPr>
              <a:t>И т.д.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4336" name="TextBox 14335"/>
          <p:cNvSpPr txBox="1"/>
          <p:nvPr/>
        </p:nvSpPr>
        <p:spPr>
          <a:xfrm>
            <a:off x="428263" y="816869"/>
            <a:ext cx="11347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>
                <a:solidFill>
                  <a:srgbClr val="FF0000"/>
                </a:solidFill>
              </a:rPr>
              <a:t>Я предлагаю программы тренингов на различные темы …….</a:t>
            </a:r>
          </a:p>
          <a:p>
            <a:r>
              <a:rPr lang="ru-RU" smtClean="0">
                <a:solidFill>
                  <a:srgbClr val="FF0000"/>
                </a:solidFill>
              </a:rPr>
              <a:t>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4337" name="Прямоугольник 14336"/>
          <p:cNvSpPr/>
          <p:nvPr/>
        </p:nvSpPr>
        <p:spPr>
          <a:xfrm>
            <a:off x="164408" y="6011914"/>
            <a:ext cx="2071016" cy="423610"/>
          </a:xfrm>
          <a:prstGeom prst="rect">
            <a:avLst/>
          </a:prstGeom>
          <a:solidFill>
            <a:srgbClr val="082A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Подробнее </a:t>
            </a:r>
            <a:endParaRPr lang="en-US"/>
          </a:p>
        </p:txBody>
      </p:sp>
      <p:sp>
        <p:nvSpPr>
          <p:cNvPr id="51" name="Прямоугольник 50"/>
          <p:cNvSpPr/>
          <p:nvPr/>
        </p:nvSpPr>
        <p:spPr>
          <a:xfrm>
            <a:off x="2237058" y="6004868"/>
            <a:ext cx="1965334" cy="436028"/>
          </a:xfrm>
          <a:prstGeom prst="rect">
            <a:avLst/>
          </a:prstGeom>
          <a:solidFill>
            <a:srgbClr val="D0B6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Заказать</a:t>
            </a:r>
            <a:endParaRPr lang="en-US"/>
          </a:p>
        </p:txBody>
      </p:sp>
      <p:sp>
        <p:nvSpPr>
          <p:cNvPr id="52" name="Прямоугольник 51"/>
          <p:cNvSpPr/>
          <p:nvPr/>
        </p:nvSpPr>
        <p:spPr>
          <a:xfrm>
            <a:off x="4349676" y="6018960"/>
            <a:ext cx="2071016" cy="423610"/>
          </a:xfrm>
          <a:prstGeom prst="rect">
            <a:avLst/>
          </a:prstGeom>
          <a:solidFill>
            <a:srgbClr val="082A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Подробнее </a:t>
            </a:r>
            <a:endParaRPr lang="en-US"/>
          </a:p>
        </p:txBody>
      </p:sp>
      <p:sp>
        <p:nvSpPr>
          <p:cNvPr id="53" name="Прямоугольник 52"/>
          <p:cNvSpPr/>
          <p:nvPr/>
        </p:nvSpPr>
        <p:spPr>
          <a:xfrm>
            <a:off x="6422326" y="6011914"/>
            <a:ext cx="1965334" cy="436028"/>
          </a:xfrm>
          <a:prstGeom prst="rect">
            <a:avLst/>
          </a:prstGeom>
          <a:solidFill>
            <a:srgbClr val="D0B6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Заказать</a:t>
            </a:r>
            <a:endParaRPr lang="en-US"/>
          </a:p>
        </p:txBody>
      </p:sp>
      <p:sp>
        <p:nvSpPr>
          <p:cNvPr id="54" name="Прямоугольник 53"/>
          <p:cNvSpPr/>
          <p:nvPr/>
        </p:nvSpPr>
        <p:spPr>
          <a:xfrm>
            <a:off x="8570943" y="6010339"/>
            <a:ext cx="1738894" cy="423610"/>
          </a:xfrm>
          <a:prstGeom prst="rect">
            <a:avLst/>
          </a:prstGeom>
          <a:solidFill>
            <a:srgbClr val="082A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Подробнее </a:t>
            </a:r>
            <a:endParaRPr lang="en-US"/>
          </a:p>
        </p:txBody>
      </p:sp>
      <p:sp>
        <p:nvSpPr>
          <p:cNvPr id="55" name="Прямоугольник 54"/>
          <p:cNvSpPr/>
          <p:nvPr/>
        </p:nvSpPr>
        <p:spPr>
          <a:xfrm>
            <a:off x="10309837" y="6003293"/>
            <a:ext cx="1791357" cy="436028"/>
          </a:xfrm>
          <a:prstGeom prst="rect">
            <a:avLst/>
          </a:prstGeom>
          <a:solidFill>
            <a:srgbClr val="D0B6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Заказать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29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34334" y="0"/>
            <a:ext cx="785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smtClean="0">
                <a:solidFill>
                  <a:srgbClr val="D0B692"/>
                </a:solidFill>
              </a:rPr>
              <a:t>Консалтинг </a:t>
            </a:r>
            <a:endParaRPr lang="en-US" sz="3200" b="1">
              <a:solidFill>
                <a:srgbClr val="D0B692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" y="1053539"/>
            <a:ext cx="4734560" cy="2862322"/>
          </a:xfrm>
          <a:prstGeom prst="rect">
            <a:avLst/>
          </a:prstGeom>
          <a:ln w="50800">
            <a:solidFill>
              <a:srgbClr val="D0B692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212466" y="1053539"/>
            <a:ext cx="65358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smtClean="0">
                <a:solidFill>
                  <a:srgbClr val="3A3A3A"/>
                </a:solidFill>
                <a:effectLst/>
                <a:latin typeface="Ubuntu"/>
              </a:rPr>
              <a:t>Бизнес консалтинг — это управленческое консультирование по широкому кругу вопросов в сфере финансовой, юридической, технологической, технической, организационной, операционной, стратегической, экспертной деятельности. </a:t>
            </a:r>
            <a:r>
              <a:rPr lang="ru-RU" b="0" i="0" smtClean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smtClean="0">
                <a:solidFill>
                  <a:srgbClr val="3A3A3A"/>
                </a:solidFill>
                <a:effectLst/>
                <a:latin typeface="Ubuntu"/>
              </a:rPr>
              <a:t>В качестве консультанта, я часто сопровождаю малый и средний бизнес, на пути его выхода на новый уровень развития. И это не только о новом видении. Это о довольно сложных «инженерных работах» на разных уровнях бизнес-процессов организации.</a:t>
            </a: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947217" y="4280963"/>
            <a:ext cx="1412111" cy="879676"/>
          </a:xfrm>
          <a:prstGeom prst="ellipse">
            <a:avLst/>
          </a:prstGeom>
          <a:solidFill>
            <a:srgbClr val="D0B6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Овал 8"/>
          <p:cNvSpPr/>
          <p:nvPr/>
        </p:nvSpPr>
        <p:spPr>
          <a:xfrm>
            <a:off x="5201632" y="4280963"/>
            <a:ext cx="1412111" cy="879676"/>
          </a:xfrm>
          <a:prstGeom prst="ellipse">
            <a:avLst/>
          </a:prstGeom>
          <a:solidFill>
            <a:srgbClr val="D0B6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Овал 9"/>
          <p:cNvSpPr/>
          <p:nvPr/>
        </p:nvSpPr>
        <p:spPr>
          <a:xfrm>
            <a:off x="8907460" y="4279296"/>
            <a:ext cx="1412111" cy="879676"/>
          </a:xfrm>
          <a:prstGeom prst="ellipse">
            <a:avLst/>
          </a:prstGeom>
          <a:solidFill>
            <a:srgbClr val="D0B6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228126" y="5158972"/>
            <a:ext cx="1826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Выгода 1 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47374" y="5158972"/>
            <a:ext cx="1826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Выгода 2 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9111076" y="5158972"/>
            <a:ext cx="1826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Выгода 3 </a:t>
            </a:r>
            <a:endParaRPr lang="en-US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98036" y="6149108"/>
            <a:ext cx="2239777" cy="508000"/>
          </a:xfrm>
          <a:prstGeom prst="roundRect">
            <a:avLst>
              <a:gd name="adj" fmla="val 50000"/>
            </a:avLst>
          </a:prstGeom>
          <a:solidFill>
            <a:srgbClr val="D0B69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Подробнее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206635" y="6117620"/>
            <a:ext cx="2161861" cy="539487"/>
          </a:xfrm>
          <a:prstGeom prst="roundRect">
            <a:avLst>
              <a:gd name="adj" fmla="val 50000"/>
            </a:avLst>
          </a:prstGeom>
          <a:solidFill>
            <a:srgbClr val="082A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Заказать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93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22224" y="0"/>
            <a:ext cx="785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smtClean="0">
                <a:solidFill>
                  <a:srgbClr val="D0B692"/>
                </a:solidFill>
              </a:rPr>
              <a:t>Фасилитация.Стратегические сессии</a:t>
            </a:r>
            <a:endParaRPr lang="en-US" sz="3200" b="1">
              <a:solidFill>
                <a:srgbClr val="D0B69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00892" y="1012653"/>
            <a:ext cx="653583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/>
              <a:t> Фасилитация — это обеспечение процесса групповой работы, направленной на прояснение целей и задач команды, а также принятие индивидуальной и групповой ответственности за их выполнение. </a:t>
            </a:r>
          </a:p>
          <a:p>
            <a:pPr fontAlgn="base"/>
            <a:r>
              <a:rPr lang="ru-RU"/>
              <a:t>Фасилитационная сессия в моем сопровождении ценна тем, что как у первых лиц, так и у персонала создается безопасное поле обмена наблюдениями за процессами в компании и видением ее возможностей. В совместной работе мы вместе конструируем будущее, которое поможет двигаться к желаемым бизнес целям. </a:t>
            </a:r>
          </a:p>
          <a:p>
            <a:endParaRPr lang="en-US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98036" y="6149108"/>
            <a:ext cx="2239777" cy="508000"/>
          </a:xfrm>
          <a:prstGeom prst="roundRect">
            <a:avLst>
              <a:gd name="adj" fmla="val 50000"/>
            </a:avLst>
          </a:prstGeom>
          <a:solidFill>
            <a:srgbClr val="D0B69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Подробнее</a:t>
            </a:r>
          </a:p>
        </p:txBody>
      </p:sp>
      <p:pic>
        <p:nvPicPr>
          <p:cNvPr id="15362" name="Picture 2" descr="biznes-treningi-ot-maystrenko-0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36" y="1012652"/>
            <a:ext cx="4450021" cy="2854575"/>
          </a:xfrm>
          <a:prstGeom prst="rect">
            <a:avLst/>
          </a:prstGeom>
          <a:noFill/>
          <a:ln w="53975">
            <a:solidFill>
              <a:srgbClr val="D0B69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2016665" y="4296771"/>
            <a:ext cx="1412111" cy="879676"/>
          </a:xfrm>
          <a:prstGeom prst="ellipse">
            <a:avLst/>
          </a:prstGeom>
          <a:solidFill>
            <a:srgbClr val="D0B6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5271080" y="4296771"/>
            <a:ext cx="1412111" cy="879676"/>
          </a:xfrm>
          <a:prstGeom prst="ellipse">
            <a:avLst/>
          </a:prstGeom>
          <a:solidFill>
            <a:srgbClr val="D0B6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Овал 8"/>
          <p:cNvSpPr/>
          <p:nvPr/>
        </p:nvSpPr>
        <p:spPr>
          <a:xfrm>
            <a:off x="8976908" y="4295104"/>
            <a:ext cx="1412111" cy="879676"/>
          </a:xfrm>
          <a:prstGeom prst="ellipse">
            <a:avLst/>
          </a:prstGeom>
          <a:solidFill>
            <a:srgbClr val="D0B6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97574" y="5174780"/>
            <a:ext cx="1826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Выгода 1 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16822" y="5174780"/>
            <a:ext cx="1826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Выгода 2 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180524" y="5174780"/>
            <a:ext cx="1826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Выгода 3 </a:t>
            </a:r>
            <a:endParaRPr lang="en-US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206635" y="6117620"/>
            <a:ext cx="2161861" cy="539487"/>
          </a:xfrm>
          <a:prstGeom prst="roundRect">
            <a:avLst>
              <a:gd name="adj" fmla="val 50000"/>
            </a:avLst>
          </a:prstGeom>
          <a:solidFill>
            <a:srgbClr val="082A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Заказать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445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2371"/>
            <a:ext cx="1134428" cy="30296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70737" y="789683"/>
            <a:ext cx="56366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0" i="0" smtClean="0">
                <a:solidFill>
                  <a:srgbClr val="061334"/>
                </a:solidFill>
                <a:effectLst/>
                <a:latin typeface="Ubuntu"/>
              </a:rPr>
              <a:t>Как выйти из хронического финансового минуса?</a:t>
            </a:r>
          </a:p>
          <a:p>
            <a:pPr fontAlgn="base"/>
            <a:endParaRPr lang="ru-RU">
              <a:solidFill>
                <a:srgbClr val="061334"/>
              </a:solidFill>
              <a:latin typeface="Ubuntu"/>
            </a:endParaRPr>
          </a:p>
          <a:p>
            <a:pPr fontAlgn="base"/>
            <a:r>
              <a:rPr lang="ru-RU" b="0" i="0" smtClean="0">
                <a:solidFill>
                  <a:srgbClr val="061334"/>
                </a:solidFill>
                <a:effectLst/>
                <a:latin typeface="Ubuntu"/>
              </a:rPr>
              <a:t>Что делать если бизнес процесс не дает ожидаемый результат?</a:t>
            </a:r>
          </a:p>
          <a:p>
            <a:pPr fontAlgn="base"/>
            <a:endParaRPr lang="ru-RU">
              <a:solidFill>
                <a:srgbClr val="061334"/>
              </a:solidFill>
              <a:latin typeface="Ubuntu"/>
            </a:endParaRPr>
          </a:p>
          <a:p>
            <a:pPr fontAlgn="base"/>
            <a:r>
              <a:rPr lang="ru-RU" b="0" i="0" smtClean="0">
                <a:solidFill>
                  <a:srgbClr val="061334"/>
                </a:solidFill>
                <a:effectLst/>
                <a:latin typeface="Ubuntu"/>
              </a:rPr>
              <a:t>Как создать выигрышную, конкурентную бизнес стратегию развития?</a:t>
            </a:r>
          </a:p>
          <a:p>
            <a:pPr fontAlgn="base"/>
            <a:endParaRPr lang="ru-RU" b="0" i="0" smtClean="0">
              <a:solidFill>
                <a:srgbClr val="061334"/>
              </a:solidFill>
              <a:effectLst/>
              <a:latin typeface="Ubuntu"/>
            </a:endParaRPr>
          </a:p>
          <a:p>
            <a:pPr fontAlgn="base"/>
            <a:r>
              <a:rPr lang="ru-RU" b="0" i="0" smtClean="0">
                <a:solidFill>
                  <a:srgbClr val="061334"/>
                </a:solidFill>
                <a:effectLst/>
                <a:latin typeface="Ubuntu"/>
              </a:rPr>
              <a:t>Как навести порядок в своем бизнесе и создать работающую систему?</a:t>
            </a:r>
          </a:p>
          <a:p>
            <a:pPr fontAlgn="base"/>
            <a:endParaRPr lang="ru-RU">
              <a:solidFill>
                <a:srgbClr val="061334"/>
              </a:solidFill>
              <a:latin typeface="Ubuntu"/>
            </a:endParaRPr>
          </a:p>
          <a:p>
            <a:pPr fontAlgn="base"/>
            <a:r>
              <a:rPr lang="ru-RU" b="0" i="0" smtClean="0">
                <a:solidFill>
                  <a:srgbClr val="061334"/>
                </a:solidFill>
                <a:effectLst/>
                <a:latin typeface="Ubuntu"/>
              </a:rPr>
              <a:t>Что делать если продавцы плохо продают: «у нас дорого», «им ничего не нужно» и т.п.?</a:t>
            </a:r>
          </a:p>
          <a:p>
            <a:pPr fontAlgn="base"/>
            <a:endParaRPr lang="ru-RU">
              <a:solidFill>
                <a:srgbClr val="061334"/>
              </a:solidFill>
              <a:latin typeface="Ubuntu"/>
            </a:endParaRPr>
          </a:p>
          <a:p>
            <a:pPr fontAlgn="base"/>
            <a:r>
              <a:rPr lang="ru-RU" b="0" i="0" smtClean="0">
                <a:solidFill>
                  <a:srgbClr val="061334"/>
                </a:solidFill>
                <a:effectLst/>
                <a:latin typeface="Ubuntu"/>
              </a:rPr>
              <a:t>Как перестать быть «кузницей кадров» для отрасли и как удерживать хороший персонал?</a:t>
            </a:r>
          </a:p>
          <a:p>
            <a:pPr fontAlgn="base"/>
            <a:endParaRPr lang="ru-RU">
              <a:solidFill>
                <a:srgbClr val="061334"/>
              </a:solidFill>
              <a:latin typeface="Ubuntu"/>
            </a:endParaRPr>
          </a:p>
          <a:p>
            <a:pPr fontAlgn="base"/>
            <a:r>
              <a:rPr lang="ru-RU" b="0" i="0" smtClean="0">
                <a:solidFill>
                  <a:srgbClr val="061334"/>
                </a:solidFill>
                <a:effectLst/>
                <a:latin typeface="Ubuntu"/>
              </a:rPr>
              <a:t>Что делать если сотрудники работают без удовольствия и вовлеченности?</a:t>
            </a:r>
          </a:p>
          <a:p>
            <a:pPr fontAlgn="base"/>
            <a:endParaRPr lang="ru-RU" b="0" i="0" smtClean="0">
              <a:solidFill>
                <a:srgbClr val="061334"/>
              </a:solidFill>
              <a:effectLst/>
              <a:latin typeface="Ubuntu"/>
            </a:endParaRPr>
          </a:p>
          <a:p>
            <a:pPr fontAlgn="base"/>
            <a:endParaRPr lang="ru-RU" b="0" i="0">
              <a:solidFill>
                <a:srgbClr val="061334"/>
              </a:solidFill>
              <a:effectLst/>
              <a:latin typeface="Ubuntu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18193" y="113497"/>
            <a:ext cx="34750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0" cap="all" smtClean="0">
                <a:solidFill>
                  <a:srgbClr val="061334"/>
                </a:solidFill>
                <a:effectLst/>
                <a:latin typeface="Ubuntu"/>
              </a:rPr>
              <a:t>ЗАПРОСЫ МОИХ КЛИЕНТОВ</a:t>
            </a:r>
            <a:endParaRPr lang="en-US">
              <a:solidFill>
                <a:srgbClr val="061334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772233" y="113497"/>
            <a:ext cx="34210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0" cap="all" smtClean="0">
                <a:solidFill>
                  <a:srgbClr val="D0B692"/>
                </a:solidFill>
                <a:effectLst/>
                <a:latin typeface="Ubuntu"/>
              </a:rPr>
              <a:t>Предлагаемые решения</a:t>
            </a:r>
            <a:endParaRPr lang="en-US">
              <a:solidFill>
                <a:srgbClr val="D0B692"/>
              </a:solidFill>
            </a:endParaRPr>
          </a:p>
        </p:txBody>
      </p:sp>
      <p:pic>
        <p:nvPicPr>
          <p:cNvPr id="5122" name="Picture 2" descr="Файл:Смайлик-весёлый.svg — Вікіпедія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07434" y="785843"/>
            <a:ext cx="642015" cy="64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Файл:Смайлик-весёлый.svg — Вікіпедія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07433" y="1558003"/>
            <a:ext cx="642015" cy="64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Файл:Смайлик-весёлый.svg — Вікіпедія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07433" y="2330163"/>
            <a:ext cx="642015" cy="64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Файл:Смайлик-весёлый.svg — Вікіпедія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07433" y="3102323"/>
            <a:ext cx="642015" cy="64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61" y="3839029"/>
            <a:ext cx="942975" cy="2317931"/>
          </a:xfrm>
          <a:prstGeom prst="rect">
            <a:avLst/>
          </a:prstGeom>
        </p:spPr>
      </p:pic>
      <p:pic>
        <p:nvPicPr>
          <p:cNvPr id="14" name="Picture 2" descr="Файл:Смайлик-весёлый.svg — Вікіпедія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07433" y="3874483"/>
            <a:ext cx="642015" cy="64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Файл:Смайлик-весёлый.svg — Вікіпедія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07433" y="4646643"/>
            <a:ext cx="642015" cy="64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Файл:Смайлик-весёлый.svg — Вікіпедія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07433" y="5418803"/>
            <a:ext cx="642015" cy="64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7426959" y="831622"/>
            <a:ext cx="4917169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Систематизация бизнеса, новые бизнес идеи</a:t>
            </a:r>
          </a:p>
          <a:p>
            <a:pPr fontAlgn="base"/>
            <a:endParaRPr lang="ru-RU">
              <a:solidFill>
                <a:srgbClr val="D0B692"/>
              </a:solidFill>
              <a:latin typeface="Ubuntu"/>
            </a:endParaRPr>
          </a:p>
          <a:p>
            <a:pPr fontAlgn="base"/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Тренинги и программы обучения персонала</a:t>
            </a:r>
            <a:endParaRPr lang="ru-RU">
              <a:solidFill>
                <a:srgbClr val="D0B692"/>
              </a:solidFill>
              <a:latin typeface="Ubuntu"/>
            </a:endParaRPr>
          </a:p>
          <a:p>
            <a:pPr fontAlgn="base"/>
            <a:endParaRPr lang="ru-RU" smtClean="0">
              <a:solidFill>
                <a:srgbClr val="D0B692"/>
              </a:solidFill>
              <a:latin typeface="Ubuntu"/>
            </a:endParaRPr>
          </a:p>
          <a:p>
            <a:pPr fontAlgn="base"/>
            <a:endParaRPr lang="ru-RU">
              <a:solidFill>
                <a:srgbClr val="D0B692"/>
              </a:solidFill>
              <a:latin typeface="Ubuntu"/>
            </a:endParaRPr>
          </a:p>
          <a:p>
            <a:pPr fontAlgn="base"/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Сессии стратегического развития</a:t>
            </a:r>
          </a:p>
          <a:p>
            <a:pPr fontAlgn="base"/>
            <a:endParaRPr lang="ru-RU">
              <a:solidFill>
                <a:srgbClr val="D0B692"/>
              </a:solidFill>
              <a:latin typeface="Ubuntu"/>
            </a:endParaRPr>
          </a:p>
          <a:p>
            <a:pPr fontAlgn="base"/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Построение системы управления</a:t>
            </a:r>
          </a:p>
          <a:p>
            <a:pPr fontAlgn="base"/>
            <a:endParaRPr lang="ru-RU" smtClean="0">
              <a:solidFill>
                <a:srgbClr val="D0B692"/>
              </a:solidFill>
              <a:latin typeface="Ubuntu"/>
            </a:endParaRPr>
          </a:p>
          <a:p>
            <a:pPr fontAlgn="base"/>
            <a:endParaRPr lang="ru-RU">
              <a:solidFill>
                <a:srgbClr val="D0B692"/>
              </a:solidFill>
              <a:latin typeface="Ubuntu"/>
            </a:endParaRPr>
          </a:p>
          <a:p>
            <a:pPr fontAlgn="base"/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Построение системы продаж, корпоративное обучение, техника продаж</a:t>
            </a:r>
          </a:p>
          <a:p>
            <a:pPr fontAlgn="base"/>
            <a:endParaRPr lang="ru-RU">
              <a:solidFill>
                <a:srgbClr val="D0B692"/>
              </a:solidFill>
              <a:latin typeface="Ubuntu"/>
            </a:endParaRPr>
          </a:p>
          <a:p>
            <a:pPr fontAlgn="base"/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Вовлечение персонала в развитие своей организации</a:t>
            </a:r>
          </a:p>
          <a:p>
            <a:pPr fontAlgn="base"/>
            <a:endParaRPr lang="ru-RU">
              <a:solidFill>
                <a:srgbClr val="D0B692"/>
              </a:solidFill>
              <a:latin typeface="Ubuntu"/>
            </a:endParaRPr>
          </a:p>
          <a:p>
            <a:pPr fontAlgn="base"/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Формирование корпоративной культуры</a:t>
            </a:r>
          </a:p>
          <a:p>
            <a:pPr fontAlgn="base"/>
            <a:endParaRPr lang="ru-RU">
              <a:solidFill>
                <a:srgbClr val="D0B692"/>
              </a:solidFill>
              <a:latin typeface="Ubuntu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22720" y="589966"/>
            <a:ext cx="14935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smtClean="0">
                <a:solidFill>
                  <a:srgbClr val="FF0000"/>
                </a:solidFill>
              </a:rPr>
              <a:t>Золотой цвет </a:t>
            </a:r>
            <a:endParaRPr lang="en-US" sz="11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277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117" y="1194580"/>
            <a:ext cx="4211089" cy="47274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35780" y="0"/>
            <a:ext cx="785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mtClean="0">
                <a:solidFill>
                  <a:srgbClr val="D0B692"/>
                </a:solidFill>
              </a:rPr>
              <a:t>Цифры и факты</a:t>
            </a:r>
            <a:endParaRPr lang="en-US" sz="3200" b="1">
              <a:solidFill>
                <a:srgbClr val="D0B69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435" y="1426664"/>
            <a:ext cx="24439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i="0" smtClean="0">
                <a:solidFill>
                  <a:srgbClr val="D0B692"/>
                </a:solidFill>
                <a:effectLst/>
                <a:latin typeface="Ubuntu"/>
              </a:rPr>
              <a:t>3471</a:t>
            </a:r>
          </a:p>
          <a:p>
            <a:pPr algn="ctr" fontAlgn="base"/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Тренинговых часов</a:t>
            </a:r>
            <a:endParaRPr lang="ru-RU" b="0" i="0">
              <a:solidFill>
                <a:srgbClr val="D0B692"/>
              </a:solidFill>
              <a:effectLst/>
              <a:latin typeface="Ubuntu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820059"/>
            <a:ext cx="244399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>
                <a:solidFill>
                  <a:srgbClr val="D0B692"/>
                </a:solidFill>
              </a:rPr>
              <a:t>420</a:t>
            </a:r>
          </a:p>
          <a:p>
            <a:pPr algn="ctr" fontAlgn="base"/>
            <a:r>
              <a:rPr lang="ru-RU">
                <a:solidFill>
                  <a:srgbClr val="D0B692"/>
                </a:solidFill>
              </a:rPr>
              <a:t>Часов фасилитации и модерации</a:t>
            </a:r>
          </a:p>
          <a:p>
            <a:pPr algn="ctr" fontAlgn="base"/>
            <a:endParaRPr lang="ru-RU" b="0" i="0">
              <a:solidFill>
                <a:srgbClr val="D0B692"/>
              </a:solidFill>
              <a:effectLst/>
              <a:latin typeface="Ubuntu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86249" y="1325259"/>
            <a:ext cx="21910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i="0" smtClean="0">
                <a:solidFill>
                  <a:srgbClr val="D0B692"/>
                </a:solidFill>
                <a:effectLst/>
                <a:latin typeface="Ubuntu"/>
              </a:rPr>
              <a:t>3702</a:t>
            </a:r>
            <a:r>
              <a:rPr lang="ru-RU" b="1" i="0" smtClean="0">
                <a:solidFill>
                  <a:srgbClr val="D0B692"/>
                </a:solidFill>
                <a:effectLst/>
                <a:latin typeface="Ubuntu"/>
              </a:rPr>
              <a:t> </a:t>
            </a:r>
          </a:p>
          <a:p>
            <a:pPr algn="ctr" fontAlgn="base"/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Часов консалтинга</a:t>
            </a:r>
            <a:endParaRPr lang="ru-RU" b="0" i="0">
              <a:solidFill>
                <a:srgbClr val="D0B692"/>
              </a:solidFill>
              <a:effectLst/>
              <a:latin typeface="Ubuntu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625350" y="2738157"/>
            <a:ext cx="20579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400" b="1" i="0" smtClean="0">
                <a:solidFill>
                  <a:srgbClr val="D0B692"/>
                </a:solidFill>
                <a:effectLst/>
                <a:latin typeface="Ubuntu"/>
              </a:rPr>
              <a:t>23</a:t>
            </a:r>
          </a:p>
          <a:p>
            <a:pPr algn="ctr" fontAlgn="base"/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Года управления </a:t>
            </a:r>
          </a:p>
          <a:p>
            <a:pPr algn="ctr" fontAlgn="base"/>
            <a:r>
              <a:rPr lang="ru-RU" b="0" i="0" smtClean="0">
                <a:solidFill>
                  <a:srgbClr val="D0B692"/>
                </a:solidFill>
                <a:effectLst/>
                <a:latin typeface="Ubuntu"/>
              </a:rPr>
              <a:t>бизнесом</a:t>
            </a:r>
            <a:endParaRPr lang="ru-RU" b="0" i="0">
              <a:solidFill>
                <a:srgbClr val="D0B692"/>
              </a:solidFill>
              <a:effectLst/>
              <a:latin typeface="Ubuntu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08683" y="1397723"/>
            <a:ext cx="54135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i="0" smtClean="0">
                <a:solidFill>
                  <a:srgbClr val="D0B692"/>
                </a:solidFill>
                <a:effectLst/>
                <a:latin typeface="Ubuntu"/>
              </a:rPr>
              <a:t>Обо мне:</a:t>
            </a:r>
          </a:p>
          <a:p>
            <a:pPr fontAlgn="base"/>
            <a:r>
              <a:rPr lang="ru-RU" b="0" i="0" smtClean="0">
                <a:solidFill>
                  <a:srgbClr val="082A4F"/>
                </a:solidFill>
                <a:effectLst/>
                <a:latin typeface="Ubuntu"/>
              </a:rPr>
              <a:t>Я прошел путь от торгового представителя до генерального директора.</a:t>
            </a:r>
          </a:p>
          <a:p>
            <a:pPr fontAlgn="base"/>
            <a:r>
              <a:rPr lang="ru-RU" b="0" i="0" smtClean="0">
                <a:solidFill>
                  <a:srgbClr val="082A4F"/>
                </a:solidFill>
                <a:effectLst/>
                <a:latin typeface="Ubuntu"/>
              </a:rPr>
              <a:t>В моем опыте десятки тысяч часов непрерывной управленческой практики, переговоров и личных продаж</a:t>
            </a:r>
          </a:p>
          <a:p>
            <a:pPr fontAlgn="base"/>
            <a:r>
              <a:rPr lang="ru-RU" b="0" i="0" smtClean="0">
                <a:solidFill>
                  <a:srgbClr val="082A4F"/>
                </a:solidFill>
                <a:effectLst/>
                <a:latin typeface="Ubuntu"/>
              </a:rPr>
              <a:t>Годы консультирования малого и среднего бизнеса подарили мне опыт и профессиональные навыки структурировать хаос, и создавать план действий для получения нужных результатов</a:t>
            </a:r>
          </a:p>
          <a:p>
            <a:pPr fontAlgn="base"/>
            <a:r>
              <a:rPr lang="ru-RU" b="0" i="0" smtClean="0">
                <a:solidFill>
                  <a:srgbClr val="082A4F"/>
                </a:solidFill>
                <a:effectLst/>
                <a:latin typeface="Ubuntu"/>
              </a:rPr>
              <a:t>Соучредитель дистрибьюторской компании. Владелец кофейни. Практикующий бизнес консультант, провожу тренинги и бизнес курсы как в Киеве, так и по всей Украине</a:t>
            </a:r>
          </a:p>
          <a:p>
            <a:pPr fontAlgn="base"/>
            <a:r>
              <a:rPr lang="ru-RU" b="1" u="sng" smtClean="0">
                <a:solidFill>
                  <a:srgbClr val="082A4F"/>
                </a:solidFill>
                <a:latin typeface="Ubuntu"/>
              </a:rPr>
              <a:t>Читать  далее </a:t>
            </a:r>
            <a:endParaRPr lang="ru-RU" b="1" i="0" u="sng">
              <a:solidFill>
                <a:srgbClr val="082A4F"/>
              </a:solidFill>
              <a:effectLst/>
              <a:latin typeface="Ubuntu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049173" y="5919414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>
                <a:solidFill>
                  <a:srgbClr val="FF0000"/>
                </a:solidFill>
              </a:rPr>
              <a:t>После нажатия отображается остальной текст </a:t>
            </a:r>
          </a:p>
          <a:p>
            <a:pPr fontAlgn="base"/>
            <a:r>
              <a:rPr lang="ru-RU">
                <a:solidFill>
                  <a:srgbClr val="082A4F"/>
                </a:solidFill>
              </a:rPr>
              <a:t>Для решения  задач, в совокупности или отдельно, я использую: консалтинговые проекты, проведение тренингов, стратегические сессии и индивидуальные консультации.</a:t>
            </a:r>
          </a:p>
          <a:p>
            <a:pPr fontAlgn="base"/>
            <a:r>
              <a:rPr lang="ru-RU">
                <a:solidFill>
                  <a:srgbClr val="082A4F"/>
                </a:solidFill>
              </a:rPr>
              <a:t>Проблемы организаций похожи, но всегда есть важные нюансы, которые необходимо учесть, ведь именно они влияют на уникальность конструкции программы изменений, и как следствие  — на конечный результат.</a:t>
            </a:r>
          </a:p>
          <a:p>
            <a:pPr fontAlgn="base"/>
            <a:r>
              <a:rPr lang="ru-RU">
                <a:solidFill>
                  <a:srgbClr val="082A4F"/>
                </a:solidFill>
              </a:rPr>
              <a:t>Индивидуальный коучинг для собственников и фасилитационные сессии с сотрудниками помогают создать Видение и Маршрут движения к новым вдохновляющим Целям. Мы вместе создаем дорожную карту и определяем путь движения к новым пространствам и «Голубым океанам» успешного бизнеса.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7927942" y="5788058"/>
            <a:ext cx="5213023" cy="4667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721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78780" y="0"/>
            <a:ext cx="785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mtClean="0">
                <a:solidFill>
                  <a:srgbClr val="D0B692"/>
                </a:solidFill>
              </a:rPr>
              <a:t>Медиа </a:t>
            </a:r>
            <a:endParaRPr lang="en-US" sz="3200" b="1">
              <a:solidFill>
                <a:srgbClr val="D0B692"/>
              </a:solidFill>
            </a:endParaRPr>
          </a:p>
        </p:txBody>
      </p:sp>
      <p:sp>
        <p:nvSpPr>
          <p:cNvPr id="6" name="AutoShape 2" descr="Первый Деловой телеканал — профайл торговой марки"/>
          <p:cNvSpPr>
            <a:spLocks noChangeAspect="1" noChangeArrowheads="1"/>
          </p:cNvSpPr>
          <p:nvPr/>
        </p:nvSpPr>
        <p:spPr bwMode="auto">
          <a:xfrm>
            <a:off x="1176655" y="83089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Телеканал Перший діловий — смотреть онлайн прямую трансляцию на Divan.TV —  Divan.TV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89" y="507392"/>
            <a:ext cx="2571954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422082"/>
            <a:ext cx="12009120" cy="3988118"/>
          </a:xfrm>
          <a:prstGeom prst="rect">
            <a:avLst/>
          </a:prstGeom>
        </p:spPr>
      </p:pic>
      <p:pic>
        <p:nvPicPr>
          <p:cNvPr id="2054" name="Picture 6" descr="Файл:Шестой логотип канала Интер.jpg — Википедия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630" y="983296"/>
            <a:ext cx="1479685" cy="362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UA:Перший - официальный сайт, история создания, адрес компании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399" y="703684"/>
            <a:ext cx="2403475" cy="86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80873" y="482027"/>
            <a:ext cx="607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>
                <a:solidFill>
                  <a:srgbClr val="D0B692"/>
                </a:solidFill>
              </a:rPr>
              <a:t>Интервью на крупнейших телеканалах Украины</a:t>
            </a:r>
            <a:endParaRPr lang="en-US">
              <a:solidFill>
                <a:srgbClr val="D0B6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021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77740" y="0"/>
            <a:ext cx="785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mtClean="0">
                <a:solidFill>
                  <a:srgbClr val="D0B692"/>
                </a:solidFill>
              </a:rPr>
              <a:t>Мои клиенты</a:t>
            </a:r>
            <a:endParaRPr lang="en-US" sz="3200" b="1">
              <a:solidFill>
                <a:srgbClr val="D0B69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1036320" y="780097"/>
            <a:ext cx="11155680" cy="51149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90160" y="6245543"/>
            <a:ext cx="3859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mtClean="0">
                <a:solidFill>
                  <a:srgbClr val="FF0000"/>
                </a:solidFill>
              </a:rPr>
              <a:t>При наведении становятся цветными</a:t>
            </a:r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205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12428" y="81280"/>
            <a:ext cx="785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mtClean="0">
                <a:solidFill>
                  <a:srgbClr val="D0B692"/>
                </a:solidFill>
              </a:rPr>
              <a:t>Сертифицированный бизнес-тренер</a:t>
            </a:r>
            <a:endParaRPr lang="en-US" sz="3200" b="1">
              <a:solidFill>
                <a:srgbClr val="D0B692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81600" y="4802404"/>
            <a:ext cx="1859280" cy="416560"/>
          </a:xfrm>
          <a:prstGeom prst="roundRect">
            <a:avLst/>
          </a:prstGeom>
          <a:solidFill>
            <a:srgbClr val="D0B692"/>
          </a:solidFill>
          <a:ln>
            <a:solidFill>
              <a:srgbClr val="D0B6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Смотреть еще</a:t>
            </a: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5181600" y="5554663"/>
            <a:ext cx="1797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mtClean="0">
                <a:solidFill>
                  <a:srgbClr val="FF0000"/>
                </a:solidFill>
              </a:rPr>
              <a:t>Пришлю  позже </a:t>
            </a:r>
            <a:endParaRPr lang="en-US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58" y="1051178"/>
            <a:ext cx="2602189" cy="34155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459" y="1051179"/>
            <a:ext cx="3229300" cy="34155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5070" y="1051179"/>
            <a:ext cx="2703871" cy="341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41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055620" y="0"/>
            <a:ext cx="785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mtClean="0">
                <a:solidFill>
                  <a:srgbClr val="D0B692"/>
                </a:solidFill>
              </a:rPr>
              <a:t>Фото с тренингов и  мероприятий </a:t>
            </a:r>
            <a:endParaRPr lang="en-US" sz="3200" b="1">
              <a:solidFill>
                <a:srgbClr val="D0B692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60742"/>
            <a:ext cx="12192000" cy="3571875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5181600" y="4622800"/>
            <a:ext cx="1859280" cy="416560"/>
          </a:xfrm>
          <a:prstGeom prst="roundRect">
            <a:avLst/>
          </a:prstGeom>
          <a:solidFill>
            <a:srgbClr val="D0B692"/>
          </a:solidFill>
          <a:ln>
            <a:solidFill>
              <a:srgbClr val="D0B6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/>
              <a:t>Смотреть еще</a:t>
            </a: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3485232" y="5229543"/>
            <a:ext cx="5252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mtClean="0">
                <a:solidFill>
                  <a:srgbClr val="FF0000"/>
                </a:solidFill>
              </a:rPr>
              <a:t>Остальные тут взять </a:t>
            </a:r>
            <a:r>
              <a:rPr lang="en-US" smtClean="0">
                <a:solidFill>
                  <a:srgbClr val="FF0000"/>
                </a:solidFill>
              </a:rPr>
              <a:t>  https://maystrenko.biz/gallery/</a:t>
            </a:r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298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240" y="1040587"/>
            <a:ext cx="9743440" cy="5150491"/>
          </a:xfrm>
          <a:prstGeom prst="rect">
            <a:avLst/>
          </a:prstGeom>
        </p:spPr>
      </p:pic>
      <p:sp>
        <p:nvSpPr>
          <p:cNvPr id="6" name="Равнобедренный треугольник 5"/>
          <p:cNvSpPr/>
          <p:nvPr/>
        </p:nvSpPr>
        <p:spPr>
          <a:xfrm rot="5400000">
            <a:off x="10827861" y="3071020"/>
            <a:ext cx="571658" cy="241140"/>
          </a:xfrm>
          <a:prstGeom prst="triangle">
            <a:avLst/>
          </a:prstGeom>
          <a:solidFill>
            <a:srgbClr val="D0B6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Равнобедренный треугольник 6"/>
          <p:cNvSpPr/>
          <p:nvPr/>
        </p:nvSpPr>
        <p:spPr>
          <a:xfrm rot="5400000" flipV="1">
            <a:off x="252651" y="3089990"/>
            <a:ext cx="571658" cy="203200"/>
          </a:xfrm>
          <a:prstGeom prst="triangle">
            <a:avLst/>
          </a:prstGeom>
          <a:solidFill>
            <a:srgbClr val="D0B6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335780" y="62779"/>
            <a:ext cx="785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mtClean="0">
                <a:solidFill>
                  <a:srgbClr val="D0B692"/>
                </a:solidFill>
              </a:rPr>
              <a:t>Отзывы клиентов</a:t>
            </a:r>
            <a:endParaRPr lang="en-US" sz="3200" b="1">
              <a:solidFill>
                <a:srgbClr val="D0B69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81915" y="6316636"/>
            <a:ext cx="7259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mtClean="0">
                <a:solidFill>
                  <a:srgbClr val="FF0000"/>
                </a:solidFill>
              </a:rPr>
              <a:t>Остальные тут взять  </a:t>
            </a:r>
            <a:r>
              <a:rPr lang="en-US" smtClean="0">
                <a:solidFill>
                  <a:srgbClr val="FF0000"/>
                </a:solidFill>
              </a:rPr>
              <a:t>https://maystrenko.biz/otzyvy-o-trenere-konsultante/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06640" y="2245360"/>
            <a:ext cx="3017520" cy="38709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056640" y="2072640"/>
            <a:ext cx="3037840" cy="40436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00897" y="671255"/>
            <a:ext cx="1681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>
                <a:solidFill>
                  <a:srgbClr val="D0B692"/>
                </a:solidFill>
              </a:rPr>
              <a:t>UKRMEDIAS</a:t>
            </a:r>
            <a:endParaRPr lang="en-US" b="1">
              <a:solidFill>
                <a:srgbClr val="D0B69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33779" y="710333"/>
            <a:ext cx="1681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smtClean="0">
                <a:solidFill>
                  <a:srgbClr val="D0B692"/>
                </a:solidFill>
              </a:rPr>
              <a:t>НБУ</a:t>
            </a:r>
            <a:endParaRPr lang="en-US" b="1">
              <a:solidFill>
                <a:srgbClr val="D0B69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60288" y="730363"/>
            <a:ext cx="1681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smtClean="0">
                <a:solidFill>
                  <a:srgbClr val="D0B692"/>
                </a:solidFill>
              </a:rPr>
              <a:t>Д.ТЕК</a:t>
            </a:r>
            <a:endParaRPr lang="en-US" b="1">
              <a:solidFill>
                <a:srgbClr val="D0B6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624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grayscl/>
          </a:blip>
          <a:stretch>
            <a:fillRect/>
          </a:stretch>
        </p:blipFill>
        <p:spPr>
          <a:xfrm>
            <a:off x="0" y="741997"/>
            <a:ext cx="12192000" cy="29051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50769" y="0"/>
            <a:ext cx="785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mtClean="0">
                <a:solidFill>
                  <a:srgbClr val="D0B692"/>
                </a:solidFill>
              </a:rPr>
              <a:t>Волонтерские и дополнительные проекты</a:t>
            </a:r>
            <a:endParaRPr lang="en-US" sz="3200" b="1">
              <a:solidFill>
                <a:srgbClr val="D0B692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66048" y="6113463"/>
            <a:ext cx="3859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mtClean="0">
                <a:solidFill>
                  <a:srgbClr val="FF0000"/>
                </a:solidFill>
              </a:rPr>
              <a:t>При наведении становятся цветными</a:t>
            </a:r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87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32018" y="-142875"/>
            <a:ext cx="10515600" cy="1325563"/>
          </a:xfrm>
        </p:spPr>
        <p:txBody>
          <a:bodyPr/>
          <a:lstStyle/>
          <a:p>
            <a:r>
              <a:rPr lang="ru-RU" b="1" smtClean="0">
                <a:solidFill>
                  <a:srgbClr val="D0B692"/>
                </a:solidFill>
              </a:rPr>
              <a:t>Этапы сотрудничества </a:t>
            </a:r>
            <a:endParaRPr lang="en-US" b="1">
              <a:solidFill>
                <a:srgbClr val="D0B692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921" y="2338416"/>
            <a:ext cx="5743575" cy="1419225"/>
          </a:xfrm>
          <a:prstGeom prst="rect">
            <a:avLst/>
          </a:prstGeom>
        </p:spPr>
      </p:pic>
      <p:sp>
        <p:nvSpPr>
          <p:cNvPr id="5" name="Стрелка вниз 4"/>
          <p:cNvSpPr/>
          <p:nvPr/>
        </p:nvSpPr>
        <p:spPr>
          <a:xfrm>
            <a:off x="5366327" y="3766156"/>
            <a:ext cx="738909" cy="80356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921" y="4692102"/>
            <a:ext cx="5629275" cy="15335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34978" y="4167938"/>
            <a:ext cx="5292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>
                <a:solidFill>
                  <a:srgbClr val="FF0000"/>
                </a:solidFill>
              </a:rPr>
              <a:t>При нажатии открывается </a:t>
            </a:r>
            <a:r>
              <a:rPr lang="ru-RU" smtClean="0">
                <a:solidFill>
                  <a:srgbClr val="FF0000"/>
                </a:solidFill>
              </a:rPr>
              <a:t>текст.Текст скинул отдельным файлом  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012854"/>
            <a:ext cx="4328160" cy="597526"/>
          </a:xfrm>
          <a:prstGeom prst="rect">
            <a:avLst/>
          </a:prstGeom>
          <a:solidFill>
            <a:srgbClr val="D0B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smtClean="0">
                <a:solidFill>
                  <a:schemeClr val="bg1"/>
                </a:solidFill>
              </a:rPr>
              <a:t>Тренинги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28160" y="1012853"/>
            <a:ext cx="3972560" cy="597527"/>
          </a:xfrm>
          <a:prstGeom prst="rect">
            <a:avLst/>
          </a:prstGeom>
          <a:solidFill>
            <a:schemeClr val="bg1"/>
          </a:solidFill>
          <a:ln>
            <a:solidFill>
              <a:srgbClr val="D0B6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smtClean="0">
                <a:solidFill>
                  <a:srgbClr val="D0B692"/>
                </a:solidFill>
              </a:rPr>
              <a:t>Консалтинг</a:t>
            </a:r>
            <a:endParaRPr lang="en-US" sz="2400" b="1">
              <a:solidFill>
                <a:srgbClr val="D0B69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300720" y="1012853"/>
            <a:ext cx="3891280" cy="597527"/>
          </a:xfrm>
          <a:prstGeom prst="rect">
            <a:avLst/>
          </a:prstGeom>
          <a:solidFill>
            <a:schemeClr val="bg1"/>
          </a:solidFill>
          <a:ln>
            <a:solidFill>
              <a:srgbClr val="D0B6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smtClean="0">
                <a:solidFill>
                  <a:srgbClr val="D0B692"/>
                </a:solidFill>
              </a:rPr>
              <a:t>Фасилитация </a:t>
            </a:r>
            <a:endParaRPr lang="en-US" sz="2400" b="1">
              <a:solidFill>
                <a:srgbClr val="D0B692"/>
              </a:solidFill>
            </a:endParaRPr>
          </a:p>
        </p:txBody>
      </p:sp>
      <p:sp>
        <p:nvSpPr>
          <p:cNvPr id="12" name="Равнобедренный треугольник 11"/>
          <p:cNvSpPr/>
          <p:nvPr/>
        </p:nvSpPr>
        <p:spPr>
          <a:xfrm flipV="1">
            <a:off x="1798320" y="1582305"/>
            <a:ext cx="594360" cy="172720"/>
          </a:xfrm>
          <a:prstGeom prst="triangle">
            <a:avLst/>
          </a:prstGeom>
          <a:solidFill>
            <a:srgbClr val="D0B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428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52" y="2608019"/>
            <a:ext cx="4106228" cy="34008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00588" y="0"/>
            <a:ext cx="785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smtClean="0">
                <a:solidFill>
                  <a:srgbClr val="D0B692"/>
                </a:solidFill>
              </a:rPr>
              <a:t>Контакты </a:t>
            </a:r>
            <a:endParaRPr lang="en-US" sz="3200" b="1">
              <a:solidFill>
                <a:srgbClr val="D0B69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77192" y="2246507"/>
            <a:ext cx="5514975" cy="3762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166" y="1111902"/>
            <a:ext cx="11115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>
                <a:solidFill>
                  <a:srgbClr val="D0B692"/>
                </a:solidFill>
              </a:rPr>
              <a:t>Закажите </a:t>
            </a:r>
            <a:r>
              <a:rPr lang="ru-RU" sz="2400" b="1">
                <a:solidFill>
                  <a:srgbClr val="D0B692"/>
                </a:solidFill>
              </a:rPr>
              <a:t>БЕСПЛАТНЫЙ</a:t>
            </a:r>
            <a:r>
              <a:rPr lang="ru-RU" sz="2400">
                <a:solidFill>
                  <a:srgbClr val="D0B692"/>
                </a:solidFill>
              </a:rPr>
              <a:t> экспресс-аудит </a:t>
            </a:r>
            <a:r>
              <a:rPr lang="ru-RU" sz="2400" smtClean="0">
                <a:solidFill>
                  <a:srgbClr val="D0B692"/>
                </a:solidFill>
              </a:rPr>
              <a:t>и </a:t>
            </a:r>
            <a:r>
              <a:rPr lang="ru-RU" sz="2400">
                <a:solidFill>
                  <a:srgbClr val="D0B692"/>
                </a:solidFill>
              </a:rPr>
              <a:t>получите </a:t>
            </a:r>
            <a:r>
              <a:rPr lang="ru-RU" sz="2400" b="1">
                <a:solidFill>
                  <a:srgbClr val="D0B692"/>
                </a:solidFill>
              </a:rPr>
              <a:t>5</a:t>
            </a:r>
            <a:r>
              <a:rPr lang="ru-RU" sz="2400">
                <a:solidFill>
                  <a:srgbClr val="D0B692"/>
                </a:solidFill>
              </a:rPr>
              <a:t> персональных </a:t>
            </a:r>
            <a:r>
              <a:rPr lang="ru-RU" sz="2400" smtClean="0">
                <a:solidFill>
                  <a:srgbClr val="D0B692"/>
                </a:solidFill>
              </a:rPr>
              <a:t>рекомендаций</a:t>
            </a:r>
            <a:endParaRPr lang="en-US" sz="3200">
              <a:solidFill>
                <a:srgbClr val="D0B692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60" y="6435706"/>
            <a:ext cx="1032669" cy="4222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9613" y="6158707"/>
            <a:ext cx="143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smtClean="0"/>
              <a:t>Партнеры </a:t>
            </a:r>
            <a:endParaRPr lang="en-US" sz="1200"/>
          </a:p>
        </p:txBody>
      </p:sp>
      <p:sp>
        <p:nvSpPr>
          <p:cNvPr id="10" name="AutoShape 2" descr="https://static.tildacdn.com/tild6362-3030-4539-b430-303963626565/LOGO_WH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429" y="6497594"/>
            <a:ext cx="997744" cy="28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15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6550" y="6105524"/>
            <a:ext cx="790575" cy="714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" y="6181724"/>
            <a:ext cx="542925" cy="6381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64655" y="5541818"/>
            <a:ext cx="2955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Виджет вверх – появляется на 4м блоке</a:t>
            </a:r>
            <a:endParaRPr lang="en-US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7125" y="4279754"/>
            <a:ext cx="904875" cy="24479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705272" y="5084618"/>
            <a:ext cx="2955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/>
              <a:t>Виджет для звонка и связи через вайбер и телеграмм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71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083" y="2677784"/>
            <a:ext cx="1129002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Общая страница тренингов</a:t>
            </a:r>
            <a:br>
              <a:rPr lang="ru-RU" smtClean="0"/>
            </a:br>
            <a:r>
              <a:rPr lang="ru-RU"/>
              <a:t/>
            </a:r>
            <a:br>
              <a:rPr lang="ru-RU"/>
            </a:br>
            <a:r>
              <a:rPr lang="ru-RU" smtClean="0"/>
              <a:t/>
            </a:r>
            <a:br>
              <a:rPr lang="ru-RU" smtClean="0"/>
            </a:br>
            <a:r>
              <a:rPr lang="ru-RU"/>
              <a:t/>
            </a:r>
            <a:br>
              <a:rPr lang="ru-RU"/>
            </a:br>
            <a:r>
              <a:rPr lang="ru-RU" sz="2800" smtClean="0">
                <a:solidFill>
                  <a:srgbClr val="FF0000"/>
                </a:solidFill>
              </a:rPr>
              <a:t/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По структуре дизайн делаем примерно как сейчас,но более современный 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(</a:t>
            </a:r>
            <a:r>
              <a:rPr lang="ru-RU" sz="2800">
                <a:solidFill>
                  <a:srgbClr val="FF0000"/>
                </a:solidFill>
              </a:rPr>
              <a:t>фактически это </a:t>
            </a:r>
            <a:r>
              <a:rPr lang="ru-RU" sz="2800" smtClean="0">
                <a:solidFill>
                  <a:srgbClr val="FF0000"/>
                </a:solidFill>
              </a:rPr>
              <a:t>будет редизайн</a:t>
            </a:r>
            <a:r>
              <a:rPr lang="ru-RU" sz="2800">
                <a:solidFill>
                  <a:srgbClr val="FF0000"/>
                </a:solidFill>
              </a:rPr>
              <a:t>). </a:t>
            </a:r>
            <a:r>
              <a:rPr lang="ru-RU" sz="2800" smtClean="0">
                <a:solidFill>
                  <a:srgbClr val="FF0000"/>
                </a:solidFill>
              </a:rPr>
              <a:t/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en-US" sz="2800">
                <a:solidFill>
                  <a:srgbClr val="FF0000"/>
                </a:solidFill>
              </a:rPr>
              <a:t>https://maystrenko.biz/trainings/</a:t>
            </a:r>
            <a:r>
              <a:rPr lang="ru-RU" sz="2800" smtClean="0">
                <a:solidFill>
                  <a:srgbClr val="FF0000"/>
                </a:solidFill>
              </a:rPr>
              <a:t/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/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b="1" smtClean="0">
                <a:solidFill>
                  <a:srgbClr val="FF0000"/>
                </a:solidFill>
              </a:rPr>
              <a:t/>
            </a:r>
            <a:br>
              <a:rPr lang="ru-RU" sz="2800" b="1" smtClean="0">
                <a:solidFill>
                  <a:srgbClr val="FF0000"/>
                </a:solidFill>
              </a:rPr>
            </a:br>
            <a:r>
              <a:rPr lang="ru-RU" sz="2800" b="1" smtClean="0">
                <a:solidFill>
                  <a:srgbClr val="FF0000"/>
                </a:solidFill>
              </a:rPr>
              <a:t>Также добавляем  </a:t>
            </a:r>
            <a:r>
              <a:rPr lang="ru-RU" sz="2800" b="1" smtClean="0">
                <a:solidFill>
                  <a:srgbClr val="FF0000"/>
                </a:solidFill>
              </a:rPr>
              <a:t>на  страницу </a:t>
            </a:r>
            <a:r>
              <a:rPr lang="ru-RU" sz="2800" b="1" smtClean="0">
                <a:solidFill>
                  <a:srgbClr val="FF0000"/>
                </a:solidFill>
              </a:rPr>
              <a:t>следующие блоки :</a:t>
            </a:r>
            <a:r>
              <a:rPr lang="ru-RU" sz="2800" smtClean="0">
                <a:solidFill>
                  <a:srgbClr val="FF0000"/>
                </a:solidFill>
              </a:rPr>
              <a:t/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-Первый блок ,но только подзаголовок другой </a:t>
            </a:r>
            <a:r>
              <a:rPr lang="ru-RU" sz="2200" smtClean="0">
                <a:solidFill>
                  <a:srgbClr val="FF0000"/>
                </a:solidFill>
              </a:rPr>
              <a:t> (соотвествует названию  </a:t>
            </a:r>
            <a:r>
              <a:rPr lang="ru-RU" sz="2200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текущей</a:t>
            </a:r>
            <a:r>
              <a:rPr lang="ru-RU" sz="2200" smtClean="0">
                <a:solidFill>
                  <a:srgbClr val="FF0000"/>
                </a:solidFill>
              </a:rPr>
              <a:t> страницы)</a:t>
            </a:r>
            <a:r>
              <a:rPr lang="ru-RU" sz="2800" smtClean="0">
                <a:solidFill>
                  <a:srgbClr val="FF0000"/>
                </a:solidFill>
              </a:rPr>
              <a:t/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-Цифры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-Медиа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-Мои клиенты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-Отзывы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-Контакты 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 </a:t>
            </a:r>
            <a:endParaRPr lang="en-US" sz="280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01659" y="2595478"/>
            <a:ext cx="6096000" cy="3429000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11208470" y="4194930"/>
            <a:ext cx="2696065" cy="6221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6603" y="-1558859"/>
            <a:ext cx="10448925" cy="3781425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>
            <a:off x="8314441" y="518474"/>
            <a:ext cx="4128940" cy="103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232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028" y="2917929"/>
            <a:ext cx="1129002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mtClean="0"/>
              <a:t>Страницы тренинга (15 идентичных страниц)  </a:t>
            </a: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z="2800" smtClean="0">
                <a:solidFill>
                  <a:srgbClr val="FF0000"/>
                </a:solidFill>
              </a:rPr>
              <a:t>Дизайн страниц тренингов везде одинаковый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 ,отличается только </a:t>
            </a:r>
            <a:r>
              <a:rPr lang="ru-RU" sz="2800" smtClean="0">
                <a:solidFill>
                  <a:srgbClr val="FF0000"/>
                </a:solidFill>
              </a:rPr>
              <a:t>текст!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То </a:t>
            </a:r>
            <a:r>
              <a:rPr lang="ru-RU" sz="2800">
                <a:solidFill>
                  <a:srgbClr val="FF0000"/>
                </a:solidFill>
              </a:rPr>
              <a:t>есть иконки и картинки должны подходить под любой тренинг</a:t>
            </a:r>
            <a:r>
              <a:rPr lang="ru-RU" sz="2800" smtClean="0">
                <a:solidFill>
                  <a:srgbClr val="FF0000"/>
                </a:solidFill>
              </a:rPr>
              <a:t>.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/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По структуре дизайн делаем примерно как сейчас,но более современный 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(</a:t>
            </a:r>
            <a:r>
              <a:rPr lang="ru-RU" sz="2800">
                <a:solidFill>
                  <a:srgbClr val="FF0000"/>
                </a:solidFill>
              </a:rPr>
              <a:t>фактически это </a:t>
            </a:r>
            <a:r>
              <a:rPr lang="ru-RU" sz="2800" smtClean="0">
                <a:solidFill>
                  <a:srgbClr val="FF0000"/>
                </a:solidFill>
              </a:rPr>
              <a:t>будет редизайн</a:t>
            </a:r>
            <a:r>
              <a:rPr lang="ru-RU" sz="2800">
                <a:solidFill>
                  <a:srgbClr val="FF0000"/>
                </a:solidFill>
              </a:rPr>
              <a:t>). </a:t>
            </a:r>
            <a:r>
              <a:rPr lang="ru-RU" sz="2800" smtClean="0">
                <a:solidFill>
                  <a:srgbClr val="FF0000"/>
                </a:solidFill>
              </a:rPr>
              <a:t/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/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/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b="1" smtClean="0">
                <a:solidFill>
                  <a:srgbClr val="FF0000"/>
                </a:solidFill>
              </a:rPr>
              <a:t/>
            </a:r>
            <a:br>
              <a:rPr lang="ru-RU" sz="2800" b="1" smtClean="0">
                <a:solidFill>
                  <a:srgbClr val="FF0000"/>
                </a:solidFill>
              </a:rPr>
            </a:br>
            <a:r>
              <a:rPr lang="ru-RU" sz="2800" b="1" smtClean="0">
                <a:solidFill>
                  <a:srgbClr val="FF0000"/>
                </a:solidFill>
              </a:rPr>
              <a:t>Также добавляем  на каждую страницу следующие блоки :</a:t>
            </a:r>
            <a:r>
              <a:rPr lang="ru-RU" sz="2800" smtClean="0">
                <a:solidFill>
                  <a:srgbClr val="FF0000"/>
                </a:solidFill>
              </a:rPr>
              <a:t/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-Первый блок ,но только подзаголовок другой </a:t>
            </a:r>
            <a:r>
              <a:rPr lang="ru-RU" sz="2200" smtClean="0">
                <a:solidFill>
                  <a:srgbClr val="FF0000"/>
                </a:solidFill>
              </a:rPr>
              <a:t> (соотвествует названию  </a:t>
            </a:r>
            <a:r>
              <a:rPr lang="ru-RU" sz="2200" u="sng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текущей</a:t>
            </a:r>
            <a:r>
              <a:rPr lang="ru-RU" sz="2200" smtClean="0">
                <a:solidFill>
                  <a:srgbClr val="FF0000"/>
                </a:solidFill>
              </a:rPr>
              <a:t> страницы)</a:t>
            </a:r>
            <a:r>
              <a:rPr lang="ru-RU" sz="2800" smtClean="0">
                <a:solidFill>
                  <a:srgbClr val="FF0000"/>
                </a:solidFill>
              </a:rPr>
              <a:t/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-Цифры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-Медиа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-Мои клиенты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-Отзывы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-Контакты </a:t>
            </a:r>
            <a:br>
              <a:rPr lang="ru-RU" sz="2800" smtClean="0">
                <a:solidFill>
                  <a:srgbClr val="FF0000"/>
                </a:solidFill>
              </a:rPr>
            </a:br>
            <a:r>
              <a:rPr lang="ru-RU" sz="2800" smtClean="0">
                <a:solidFill>
                  <a:srgbClr val="FF0000"/>
                </a:solidFill>
              </a:rPr>
              <a:t> </a:t>
            </a:r>
            <a:endParaRPr lang="en-US" sz="2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324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9848" y="-292231"/>
            <a:ext cx="10515600" cy="1325563"/>
          </a:xfrm>
        </p:spPr>
        <p:txBody>
          <a:bodyPr/>
          <a:lstStyle/>
          <a:p>
            <a:r>
              <a:rPr lang="ru-RU" smtClean="0"/>
              <a:t>Страница Консалтинг </a:t>
            </a:r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1791855" y="3771037"/>
            <a:ext cx="86637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>
                <a:solidFill>
                  <a:srgbClr val="FF0000"/>
                </a:solidFill>
              </a:rPr>
              <a:t>Также добавляем  на </a:t>
            </a:r>
            <a:r>
              <a:rPr lang="ru-RU" b="1" smtClean="0">
                <a:solidFill>
                  <a:srgbClr val="FF0000"/>
                </a:solidFill>
              </a:rPr>
              <a:t>страницу следующие блоки :</a:t>
            </a:r>
            <a:r>
              <a:rPr lang="ru-RU">
                <a:solidFill>
                  <a:srgbClr val="FF0000"/>
                </a:solidFill>
              </a:rPr>
              <a:t/>
            </a:r>
            <a:br>
              <a:rPr lang="ru-RU">
                <a:solidFill>
                  <a:srgbClr val="FF0000"/>
                </a:solidFill>
              </a:rPr>
            </a:br>
            <a:r>
              <a:rPr lang="ru-RU">
                <a:solidFill>
                  <a:srgbClr val="FF0000"/>
                </a:solidFill>
              </a:rPr>
              <a:t>-Первый блок ,но только подзаголовок другой </a:t>
            </a:r>
            <a:r>
              <a:rPr lang="ru-RU" sz="1600">
                <a:solidFill>
                  <a:srgbClr val="FF0000"/>
                </a:solidFill>
              </a:rPr>
              <a:t> (соотвествует названию  </a:t>
            </a:r>
            <a:r>
              <a:rPr lang="ru-RU" sz="1600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текущей</a:t>
            </a:r>
            <a:r>
              <a:rPr lang="ru-RU" sz="1600">
                <a:solidFill>
                  <a:srgbClr val="FF0000"/>
                </a:solidFill>
              </a:rPr>
              <a:t> страницы)</a:t>
            </a:r>
            <a:r>
              <a:rPr lang="ru-RU">
                <a:solidFill>
                  <a:srgbClr val="FF0000"/>
                </a:solidFill>
              </a:rPr>
              <a:t/>
            </a:r>
            <a:br>
              <a:rPr lang="ru-RU">
                <a:solidFill>
                  <a:srgbClr val="FF0000"/>
                </a:solidFill>
              </a:rPr>
            </a:br>
            <a:r>
              <a:rPr lang="ru-RU" smtClean="0">
                <a:solidFill>
                  <a:srgbClr val="FF0000"/>
                </a:solidFill>
              </a:rPr>
              <a:t>-Цифры</a:t>
            </a:r>
            <a:r>
              <a:rPr lang="ru-RU">
                <a:solidFill>
                  <a:srgbClr val="FF0000"/>
                </a:solidFill>
              </a:rPr>
              <a:t/>
            </a:r>
            <a:br>
              <a:rPr lang="ru-RU">
                <a:solidFill>
                  <a:srgbClr val="FF0000"/>
                </a:solidFill>
              </a:rPr>
            </a:br>
            <a:r>
              <a:rPr lang="ru-RU">
                <a:solidFill>
                  <a:srgbClr val="FF0000"/>
                </a:solidFill>
              </a:rPr>
              <a:t>-Медиа</a:t>
            </a:r>
            <a:br>
              <a:rPr lang="ru-RU">
                <a:solidFill>
                  <a:srgbClr val="FF0000"/>
                </a:solidFill>
              </a:rPr>
            </a:br>
            <a:r>
              <a:rPr lang="ru-RU">
                <a:solidFill>
                  <a:srgbClr val="FF0000"/>
                </a:solidFill>
              </a:rPr>
              <a:t>-Мои </a:t>
            </a:r>
            <a:r>
              <a:rPr lang="ru-RU" smtClean="0">
                <a:solidFill>
                  <a:srgbClr val="FF0000"/>
                </a:solidFill>
              </a:rPr>
              <a:t>клиенты</a:t>
            </a:r>
          </a:p>
          <a:p>
            <a:pPr algn="ctr"/>
            <a:r>
              <a:rPr lang="ru-RU" smtClean="0">
                <a:solidFill>
                  <a:srgbClr val="FF0000"/>
                </a:solidFill>
              </a:rPr>
              <a:t>-Этапы</a:t>
            </a:r>
            <a:r>
              <a:rPr lang="ru-RU">
                <a:solidFill>
                  <a:srgbClr val="FF0000"/>
                </a:solidFill>
              </a:rPr>
              <a:t/>
            </a:r>
            <a:br>
              <a:rPr lang="ru-RU">
                <a:solidFill>
                  <a:srgbClr val="FF0000"/>
                </a:solidFill>
              </a:rPr>
            </a:br>
            <a:r>
              <a:rPr lang="ru-RU">
                <a:solidFill>
                  <a:srgbClr val="FF0000"/>
                </a:solidFill>
              </a:rPr>
              <a:t>-Отзывы</a:t>
            </a:r>
            <a:br>
              <a:rPr lang="ru-RU">
                <a:solidFill>
                  <a:srgbClr val="FF0000"/>
                </a:solidFill>
              </a:rPr>
            </a:br>
            <a:r>
              <a:rPr lang="ru-RU">
                <a:solidFill>
                  <a:srgbClr val="FF0000"/>
                </a:solidFill>
              </a:rPr>
              <a:t>-Контакты 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60800" y="2032852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mtClean="0">
                <a:solidFill>
                  <a:srgbClr val="FF0000"/>
                </a:solidFill>
              </a:rPr>
              <a:t>Делаем редизайн текущей страницы </a:t>
            </a:r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676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9848" y="-292231"/>
            <a:ext cx="10515600" cy="1325563"/>
          </a:xfrm>
        </p:spPr>
        <p:txBody>
          <a:bodyPr/>
          <a:lstStyle/>
          <a:p>
            <a:r>
              <a:rPr lang="ru-RU" smtClean="0"/>
              <a:t>Страница Фасилитация</a:t>
            </a:r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812799" y="3524256"/>
            <a:ext cx="1002145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>
                <a:solidFill>
                  <a:srgbClr val="FF0000"/>
                </a:solidFill>
              </a:rPr>
              <a:t>Также добавляем  на </a:t>
            </a:r>
            <a:r>
              <a:rPr lang="ru-RU" b="1" smtClean="0">
                <a:solidFill>
                  <a:srgbClr val="FF0000"/>
                </a:solidFill>
              </a:rPr>
              <a:t>страницу </a:t>
            </a:r>
            <a:r>
              <a:rPr lang="ru-RU" b="1">
                <a:solidFill>
                  <a:srgbClr val="FF0000"/>
                </a:solidFill>
              </a:rPr>
              <a:t>блоки </a:t>
            </a:r>
            <a:r>
              <a:rPr lang="ru-RU" b="1" smtClean="0">
                <a:solidFill>
                  <a:srgbClr val="FF0000"/>
                </a:solidFill>
              </a:rPr>
              <a:t>:</a:t>
            </a:r>
            <a:endParaRPr lang="ru-RU" smtClean="0">
              <a:solidFill>
                <a:srgbClr val="FF0000"/>
              </a:solidFill>
            </a:endParaRPr>
          </a:p>
          <a:p>
            <a:pPr algn="ctr"/>
            <a:r>
              <a:rPr lang="ru-RU">
                <a:solidFill>
                  <a:srgbClr val="FF0000"/>
                </a:solidFill>
              </a:rPr>
              <a:t>-Первый блок ,но только подзаголовок другой </a:t>
            </a:r>
            <a:r>
              <a:rPr lang="ru-RU" sz="1600">
                <a:solidFill>
                  <a:srgbClr val="FF0000"/>
                </a:solidFill>
              </a:rPr>
              <a:t> (соотвествует названию  </a:t>
            </a:r>
            <a:r>
              <a:rPr lang="ru-RU" sz="1600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текущей</a:t>
            </a:r>
            <a:r>
              <a:rPr lang="ru-RU" sz="1600">
                <a:solidFill>
                  <a:srgbClr val="FF0000"/>
                </a:solidFill>
              </a:rPr>
              <a:t> страницы)</a:t>
            </a:r>
            <a:r>
              <a:rPr lang="ru-RU">
                <a:solidFill>
                  <a:srgbClr val="FF0000"/>
                </a:solidFill>
              </a:rPr>
              <a:t/>
            </a:r>
            <a:br>
              <a:rPr lang="ru-RU">
                <a:solidFill>
                  <a:srgbClr val="FF0000"/>
                </a:solidFill>
              </a:rPr>
            </a:br>
            <a:r>
              <a:rPr lang="ru-RU" smtClean="0">
                <a:solidFill>
                  <a:srgbClr val="FF0000"/>
                </a:solidFill>
              </a:rPr>
              <a:t>-</a:t>
            </a:r>
            <a:r>
              <a:rPr lang="ru-RU">
                <a:solidFill>
                  <a:srgbClr val="FF0000"/>
                </a:solidFill>
              </a:rPr>
              <a:t>Цифры</a:t>
            </a:r>
            <a:br>
              <a:rPr lang="ru-RU">
                <a:solidFill>
                  <a:srgbClr val="FF0000"/>
                </a:solidFill>
              </a:rPr>
            </a:br>
            <a:r>
              <a:rPr lang="ru-RU">
                <a:solidFill>
                  <a:srgbClr val="FF0000"/>
                </a:solidFill>
              </a:rPr>
              <a:t>-Медиа</a:t>
            </a:r>
            <a:br>
              <a:rPr lang="ru-RU">
                <a:solidFill>
                  <a:srgbClr val="FF0000"/>
                </a:solidFill>
              </a:rPr>
            </a:br>
            <a:r>
              <a:rPr lang="ru-RU">
                <a:solidFill>
                  <a:srgbClr val="FF0000"/>
                </a:solidFill>
              </a:rPr>
              <a:t>-Мои клиенты</a:t>
            </a:r>
            <a:br>
              <a:rPr lang="ru-RU">
                <a:solidFill>
                  <a:srgbClr val="FF0000"/>
                </a:solidFill>
              </a:rPr>
            </a:br>
            <a:r>
              <a:rPr lang="ru-RU">
                <a:solidFill>
                  <a:srgbClr val="FF0000"/>
                </a:solidFill>
              </a:rPr>
              <a:t>-Отзывы</a:t>
            </a:r>
            <a:br>
              <a:rPr lang="ru-RU">
                <a:solidFill>
                  <a:srgbClr val="FF0000"/>
                </a:solidFill>
              </a:rPr>
            </a:br>
            <a:r>
              <a:rPr lang="ru-RU">
                <a:solidFill>
                  <a:srgbClr val="FF0000"/>
                </a:solidFill>
              </a:rPr>
              <a:t>-Контакты 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925454" y="2189870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smtClean="0">
                <a:solidFill>
                  <a:srgbClr val="FF0000"/>
                </a:solidFill>
              </a:rPr>
              <a:t>Делаем редизайн текущей страницы </a:t>
            </a:r>
            <a:endParaRPr 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7654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127" y="1972252"/>
            <a:ext cx="10515600" cy="1325563"/>
          </a:xfrm>
        </p:spPr>
        <p:txBody>
          <a:bodyPr>
            <a:noAutofit/>
          </a:bodyPr>
          <a:lstStyle/>
          <a:p>
            <a:r>
              <a:rPr lang="ru-RU" sz="3200" b="1" smtClean="0"/>
              <a:t>Примечания к ТЗ:</a:t>
            </a:r>
            <a:br>
              <a:rPr lang="ru-RU" sz="3200" b="1" smtClean="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>•Адаптация под </a:t>
            </a:r>
            <a:r>
              <a:rPr lang="ru-RU" sz="2400" smtClean="0"/>
              <a:t>мобильные</a:t>
            </a:r>
            <a:r>
              <a:rPr lang="ru-RU" sz="2400"/>
              <a:t/>
            </a:r>
            <a:br>
              <a:rPr lang="ru-RU" sz="2400"/>
            </a:br>
            <a:r>
              <a:rPr lang="ru-RU" sz="2400"/>
              <a:t>• виджет для связи через мессенджеры</a:t>
            </a:r>
            <a:br>
              <a:rPr lang="ru-RU" sz="2400"/>
            </a:br>
            <a:r>
              <a:rPr lang="ru-RU" sz="2400"/>
              <a:t>• Настроить контактную форму чтобы заявки приходили на </a:t>
            </a:r>
            <a:r>
              <a:rPr lang="ru-RU" sz="2400" smtClean="0"/>
              <a:t>телеграм</a:t>
            </a:r>
            <a:r>
              <a:rPr lang="ru-RU" sz="2400"/>
              <a:t/>
            </a:r>
            <a:br>
              <a:rPr lang="ru-RU" sz="2400"/>
            </a:br>
            <a:r>
              <a:rPr lang="ru-RU" sz="2400"/>
              <a:t> </a:t>
            </a:r>
            <a:r>
              <a:rPr lang="ru-RU" sz="2400" smtClean="0"/>
              <a:t>•Удобная визуальная админка для управления(редактирования  и перемещения) текстов и других обьектов (элементор )</a:t>
            </a:r>
            <a:r>
              <a:rPr lang="ru-RU" sz="2400"/>
              <a:t/>
            </a:r>
            <a:br>
              <a:rPr lang="ru-RU" sz="2400"/>
            </a:br>
            <a:r>
              <a:rPr lang="ru-RU" sz="2400"/>
              <a:t> •Все контакты (телефоны,имейлы,ссылки на мессенджеры) должны быть </a:t>
            </a:r>
            <a:r>
              <a:rPr lang="ru-RU" sz="2400" smtClean="0"/>
              <a:t>кликабильным</a:t>
            </a:r>
            <a:r>
              <a:rPr lang="ru-RU" sz="2400"/>
              <a:t/>
            </a:r>
            <a:br>
              <a:rPr lang="ru-RU" sz="2400"/>
            </a:br>
            <a:r>
              <a:rPr lang="ru-RU" sz="2400"/>
              <a:t> •Перед передачей  проекта необходимо тщательно протестировать кнопки и </a:t>
            </a:r>
            <a:r>
              <a:rPr lang="ru-RU" sz="2400" smtClean="0"/>
              <a:t>верстку на </a:t>
            </a:r>
            <a:r>
              <a:rPr lang="ru-RU" sz="2400"/>
              <a:t>нескольких разных устройствах</a:t>
            </a:r>
            <a:r>
              <a:rPr lang="ru-RU" sz="2400" smtClean="0"/>
              <a:t>.</a:t>
            </a:r>
            <a:br>
              <a:rPr lang="ru-RU" sz="2400" smtClean="0"/>
            </a:br>
            <a:r>
              <a:rPr lang="ru-RU" sz="2400"/>
              <a:t/>
            </a:r>
            <a:br>
              <a:rPr lang="ru-RU" sz="2400"/>
            </a:br>
            <a:r>
              <a:rPr lang="ru-RU" sz="2400"/>
              <a:t/>
            </a:r>
            <a:br>
              <a:rPr lang="ru-RU" sz="2400"/>
            </a:b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72652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582" y="2101561"/>
            <a:ext cx="10515600" cy="1325563"/>
          </a:xfrm>
        </p:spPr>
        <p:txBody>
          <a:bodyPr>
            <a:noAutofit/>
          </a:bodyPr>
          <a:lstStyle/>
          <a:p>
            <a:r>
              <a:rPr lang="ru-RU" sz="2000" b="1" smtClean="0"/>
              <a:t>Выполнить внутренню сео-настройку всех страниц сайта :</a:t>
            </a:r>
            <a:br>
              <a:rPr lang="ru-RU" sz="2000" b="1" smtClean="0"/>
            </a:br>
            <a:r>
              <a:rPr lang="ru-RU" sz="2000" b="1"/>
              <a:t/>
            </a:r>
            <a:br>
              <a:rPr lang="ru-RU" sz="2000" b="1"/>
            </a:br>
            <a:r>
              <a:rPr lang="ru-RU" sz="2000"/>
              <a:t>1. Анализ </a:t>
            </a:r>
            <a:r>
              <a:rPr lang="ru-RU" sz="2000" smtClean="0"/>
              <a:t>конкурентов </a:t>
            </a:r>
            <a:r>
              <a:rPr lang="ru-RU" sz="2000"/>
              <a:t>по </a:t>
            </a:r>
            <a:r>
              <a:rPr lang="ru-RU" sz="2000" smtClean="0"/>
              <a:t>ключам </a:t>
            </a:r>
            <a:br>
              <a:rPr lang="ru-RU" sz="2000" smtClean="0"/>
            </a:br>
            <a:r>
              <a:rPr lang="ru-RU" sz="2000" smtClean="0"/>
              <a:t>2</a:t>
            </a:r>
            <a:r>
              <a:rPr lang="ru-RU" sz="2000"/>
              <a:t>. Подбор ключевых слов, по которым планируется продвигать сайт. (собираю семантику, позже она будет учитываться для отслеживания позиции и простановки заголовков,описаний,h1 и текстов)</a:t>
            </a:r>
            <a:br>
              <a:rPr lang="ru-RU" sz="2000"/>
            </a:br>
            <a:r>
              <a:rPr lang="ru-RU" sz="2000"/>
              <a:t>3. Проверка позиций сайта по выбранным ключевым словам.  (как раз по этой семантике будем отслеживать позиции вашего сайта в поиске)</a:t>
            </a:r>
            <a:br>
              <a:rPr lang="ru-RU" sz="2000"/>
            </a:br>
            <a:r>
              <a:rPr lang="ru-RU" sz="2000"/>
              <a:t>4. Распределение метаданных, тайтлов и тегов H  по страницам сайта (Включая микроразметку и тд.)  - распределение по семантике title,description,h1,разметка для соц.сетей</a:t>
            </a:r>
            <a:br>
              <a:rPr lang="ru-RU" sz="2000"/>
            </a:br>
            <a:r>
              <a:rPr lang="ru-RU" sz="2000"/>
              <a:t>5. Устранение ошибок на сайте, которые могут препятствовать оптимизации сайта  (ошибки по скорости сайта(повышение скорости сайта), ошибки связанные с индексацией и правильным позиционированием вашего сайта в поиске, редиректы, alt изображений и т.д.)</a:t>
            </a:r>
            <a:br>
              <a:rPr lang="ru-RU" sz="2000"/>
            </a:br>
            <a:r>
              <a:rPr lang="ru-RU" sz="2000"/>
              <a:t>6. Настройка файла robots.txt. и sitemap (для правильной работы сайта и более быстрого индексирования)</a:t>
            </a:r>
            <a:br>
              <a:rPr lang="ru-RU" sz="2000"/>
            </a:br>
            <a:r>
              <a:rPr lang="ru-RU" sz="2000"/>
              <a:t>7. Подключение сайта к панелям Яндекс.Вебмастер и Центру для вебмастеров Google. (это важный аспект для продвижения в данных сетях, также исправление ошибок, которые будут показывать данные сервисы</a:t>
            </a:r>
            <a:r>
              <a:rPr lang="ru-RU" sz="2000" smtClean="0"/>
              <a:t>)</a:t>
            </a:r>
            <a:br>
              <a:rPr lang="ru-RU" sz="2000" smtClean="0"/>
            </a:br>
            <a:r>
              <a:rPr lang="ru-RU" sz="2000" smtClean="0"/>
              <a:t>8.Выполнить копирайтинг текущих текстов с учетом  правильного распредедения ключевиков</a:t>
            </a:r>
            <a:br>
              <a:rPr lang="ru-RU" sz="2000" smtClean="0"/>
            </a:br>
            <a:r>
              <a:rPr lang="ru-RU" sz="2000" b="1" smtClean="0"/>
              <a:t>Примечание : ключевые слова необходимо предварительно согласовать ! </a:t>
            </a:r>
            <a:endParaRPr lang="en-US" sz="1600" b="1"/>
          </a:p>
        </p:txBody>
      </p:sp>
    </p:spTree>
    <p:extLst>
      <p:ext uri="{BB962C8B-B14F-4D97-AF65-F5344CB8AC3E}">
        <p14:creationId xmlns:p14="http://schemas.microsoft.com/office/powerpoint/2010/main" val="41730686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610</Words>
  <Application>Microsoft Office PowerPoint</Application>
  <PresentationFormat>Широкоэкранный</PresentationFormat>
  <Paragraphs>162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Ubuntu</vt:lpstr>
      <vt:lpstr>Wingdings</vt:lpstr>
      <vt:lpstr>Тема Office</vt:lpstr>
      <vt:lpstr>Прототип (тз) https://maystrenko.biz/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Этапы сотрудничества </vt:lpstr>
      <vt:lpstr>Презентация PowerPoint</vt:lpstr>
      <vt:lpstr>Презентация PowerPoint</vt:lpstr>
      <vt:lpstr> Общая страница тренингов     По структуре дизайн делаем примерно как сейчас,но более современный  (фактически это будет редизайн).  https://maystrenko.biz/trainings/   Также добавляем  на  страницу следующие блоки : -Первый блок ,но только подзаголовок другой  (соотвествует названию  текущей страницы) -Цифры -Медиа -Мои клиенты -Отзывы -Контакты   </vt:lpstr>
      <vt:lpstr>Страницы тренинга (15 идентичных страниц)    Дизайн страниц тренингов везде одинаковый  ,отличается только текст! То есть иконки и картинки должны подходить под любой тренинг.  По структуре дизайн делаем примерно как сейчас,но более современный  (фактически это будет редизайн).     Также добавляем  на каждую страницу следующие блоки : -Первый блок ,но только подзаголовок другой  (соотвествует названию  текущей страницы) -Цифры -Медиа -Мои клиенты -Отзывы -Контакты   </vt:lpstr>
      <vt:lpstr>Страница Консалтинг </vt:lpstr>
      <vt:lpstr>Страница Фасилитация</vt:lpstr>
      <vt:lpstr>Примечания к ТЗ:  •Адаптация под мобильные • виджет для связи через мессенджеры • Настроить контактную форму чтобы заявки приходили на телеграм  •Удобная визуальная админка для управления(редактирования  и перемещения) текстов и других обьектов (элементор )  •Все контакты (телефоны,имейлы,ссылки на мессенджеры) должны быть кликабильным  •Перед передачей  проекта необходимо тщательно протестировать кнопки и верстку на нескольких разных устройствах.   </vt:lpstr>
      <vt:lpstr>Выполнить внутренню сео-настройку всех страниц сайта :  1. Анализ конкурентов по ключам  2. Подбор ключевых слов, по которым планируется продвигать сайт. (собираю семантику, позже она будет учитываться для отслеживания позиции и простановки заголовков,описаний,h1 и текстов) 3. Проверка позиций сайта по выбранным ключевым словам.  (как раз по этой семантике будем отслеживать позиции вашего сайта в поиске) 4. Распределение метаданных, тайтлов и тегов H  по страницам сайта (Включая микроразметку и тд.)  - распределение по семантике title,description,h1,разметка для соц.сетей 5. Устранение ошибок на сайте, которые могут препятствовать оптимизации сайта  (ошибки по скорости сайта(повышение скорости сайта), ошибки связанные с индексацией и правильным позиционированием вашего сайта в поиске, редиректы, alt изображений и т.д.) 6. Настройка файла robots.txt. и sitemap (для правильной работы сайта и более быстрого индексирования) 7. Подключение сайта к панелям Яндекс.Вебмастер и Центру для вебмастеров Google. (это важный аспект для продвижения в данных сетях, также исправление ошибок, которые будут показывать данные сервисы) 8.Выполнить копирайтинг текущих текстов с учетом  правильного распредедения ключевиков Примечание : ключевые слова необходимо предварительно согласовать 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21</cp:revision>
  <dcterms:created xsi:type="dcterms:W3CDTF">2022-01-06T13:49:12Z</dcterms:created>
  <dcterms:modified xsi:type="dcterms:W3CDTF">2022-01-10T16:25:23Z</dcterms:modified>
</cp:coreProperties>
</file>